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2" r:id="rId4"/>
    <p:sldMasterId id="2147483653" r:id="rId5"/>
    <p:sldMasterId id="2147483655" r:id="rId6"/>
    <p:sldMasterId id="2147483656" r:id="rId7"/>
  </p:sldMasterIdLst>
  <p:notesMasterIdLst>
    <p:notesMasterId r:id="rId31"/>
  </p:notesMasterIdLst>
  <p:sldIdLst>
    <p:sldId id="256" r:id="rId8"/>
    <p:sldId id="279" r:id="rId9"/>
    <p:sldId id="280" r:id="rId10"/>
    <p:sldId id="259" r:id="rId11"/>
    <p:sldId id="260" r:id="rId12"/>
    <p:sldId id="272" r:id="rId13"/>
    <p:sldId id="273" r:id="rId14"/>
    <p:sldId id="274" r:id="rId15"/>
    <p:sldId id="261" r:id="rId16"/>
    <p:sldId id="262" r:id="rId17"/>
    <p:sldId id="263" r:id="rId18"/>
    <p:sldId id="264" r:id="rId19"/>
    <p:sldId id="290" r:id="rId20"/>
    <p:sldId id="277" r:id="rId21"/>
    <p:sldId id="278" r:id="rId22"/>
    <p:sldId id="281" r:id="rId23"/>
    <p:sldId id="268" r:id="rId24"/>
    <p:sldId id="270" r:id="rId25"/>
    <p:sldId id="282" r:id="rId26"/>
    <p:sldId id="283" r:id="rId27"/>
    <p:sldId id="289" r:id="rId28"/>
    <p:sldId id="284" r:id="rId29"/>
    <p:sldId id="288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0066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0244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10245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B0650-891D-4CCA-8314-CAA9AFCC947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25930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 noTextEdit="1"/>
          </p:cNvSpPr>
          <p:nvPr>
            <p:ph type="sldImg"/>
          </p:nvPr>
        </p:nvSpPr>
        <p:spPr/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本资料来自于资源最齐全的２１世纪教育网</a:t>
            </a:r>
            <a:r>
              <a:rPr lang="en-US" altLang="zh-CN"/>
              <a:t>www.21cnjy.com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 noTextEdit="1"/>
          </p:cNvSpPr>
          <p:nvPr>
            <p:ph type="sldImg"/>
          </p:nvPr>
        </p:nvSpPr>
        <p:spPr/>
      </p:sp>
      <p:sp>
        <p:nvSpPr>
          <p:cNvPr id="296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zh-CN" altLang="en-US"/>
              <a:t>本资料来自于资源最齐全的２１世纪教育网</a:t>
            </a:r>
            <a:r>
              <a:rPr lang="en-US" altLang="zh-CN"/>
              <a:t>www.21cnjy.com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 noTextEdit="1"/>
          </p:cNvSpPr>
          <p:nvPr>
            <p:ph type="sldImg"/>
          </p:nvPr>
        </p:nvSpPr>
        <p:spPr/>
      </p:sp>
      <p:sp>
        <p:nvSpPr>
          <p:cNvPr id="3789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本资料来自于资源最齐全的２１世纪教育网</a:t>
            </a:r>
            <a:r>
              <a:rPr lang="en-US" altLang="zh-CN"/>
              <a:t>www.21cnjy.com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E1C7B-1624-41B7-8BE3-A571672BF37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3762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12730-98DA-47D1-B0DD-956E658FB27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575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88E7D-55AB-4DE5-8A8A-C5D90CB9E07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522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AB6B8-E4DE-4ABF-9AF0-8951257E211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93611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781DC-19BD-42CB-9DC7-4CB29D42CAB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2132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EDFE5-3EB9-49B7-BB4A-735059CF018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90142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666625-2B89-4005-93EC-4211D22F9F8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75378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E1EBA-E38D-4690-B369-96E4031517B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8847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0B6D5-A8D0-45E1-9BF6-EF0DBB32C00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4042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37767-0BB0-45D2-AE1D-16C2DBF52BC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21632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98BDD-CEC2-4A69-A909-254365FC1F1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4627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401F6-A177-4026-9708-62832F08479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39986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01FAF-2F74-4A5E-957B-8851FC860FC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56213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A754B-E9F9-4BCF-857C-FD37FB8FD3A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134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3601FF-C153-4987-A364-EB2AD9B31C6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52804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0" y="0"/>
            <a:chExt cx="4307" cy="2016"/>
          </a:xfrm>
        </p:grpSpPr>
        <p:sp>
          <p:nvSpPr>
            <p:cNvPr id="4099" name="Oval 3"/>
            <p:cNvSpPr>
              <a:spLocks noChangeArrowheads="1"/>
            </p:cNvSpPr>
            <p:nvPr/>
          </p:nvSpPr>
          <p:spPr bwMode="auto">
            <a:xfrm flipH="1">
              <a:off x="3347" y="0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auto">
            <a:xfrm flipH="1">
              <a:off x="2219" y="0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auto">
            <a:xfrm flipH="1">
              <a:off x="1091" y="0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auto">
            <a:xfrm flipH="1">
              <a:off x="1091" y="1056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auto">
            <a:xfrm flipH="1">
              <a:off x="0" y="1056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4104" name="Oval 8"/>
            <p:cNvSpPr>
              <a:spLocks noChangeArrowheads="1"/>
            </p:cNvSpPr>
            <p:nvPr/>
          </p:nvSpPr>
          <p:spPr bwMode="auto">
            <a:xfrm flipH="1">
              <a:off x="3347" y="1056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</p:grp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EB89E6-45B1-45EA-8C44-A3CA05BA5FF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AD8DF-DFA4-467C-94AE-BCBA3C57F84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50232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AC844-D697-4BA8-B618-8EB0E6499E9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51054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A238F-2463-4C99-8150-FB288EEDE87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373526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4270-228E-4518-A94C-CD28B70FC23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86527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553A7-789D-4A0E-A3A5-D517448BA51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5957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6CE0F-C654-45A4-A340-504F7F0525F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40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EB8D7-AD70-424A-9F95-2314D646546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503226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4CB1C-1E6E-48DE-A73C-9492D2DC415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72738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05BEF-7C76-43E4-9DFA-6193891AE9F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57328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F148B-FF59-4D93-9DC0-F78BDA71519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94747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11128-C8E7-417E-AF3C-FB205918982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5601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013C1-222B-4AC0-BB41-B2AF33EA01D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42711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833DD-DACA-4208-A098-6B40DECF7C7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2597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7D13D-7131-4BBE-A863-9FBE687B519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1522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3454C-38BF-4332-A91C-141EF5FC961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03627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1331E-86E2-4D03-A20A-0BD1C6437ED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86890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7280D-953B-446D-A56E-A5F8E42450A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6063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E6FCA-4009-4A7D-AFA6-2A8B0158BC2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89021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3BAFA-54DE-4B4B-806F-3DA8C5CFD00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93962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50A76-76A7-482A-BBFA-F7B12A66433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71274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1C111-AF67-4C99-9EC0-A2D1952DCB5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80174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E146C-A15C-4037-BB89-129422406B1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75520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3340F-C8C5-4782-9E00-6D933CE8853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29333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R0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3006"/>
              <a:ext cx="4704" cy="1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2" name="Picture 4" descr="R0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62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3" name="Picture 5" descr="R0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864"/>
              <a:ext cx="5376" cy="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E944B0C-448E-46AF-971D-1CF1DADC8C1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00089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32869519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14600" y="381000"/>
            <a:ext cx="2971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38800" y="381000"/>
            <a:ext cx="2971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48313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64858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2413D-C51A-450E-ACE3-428C2868EBC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185965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0612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70843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5244910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03089234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356241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10350" y="381000"/>
            <a:ext cx="2000250" cy="6096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5848350" cy="6096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7065922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36D12-FEA0-4A5F-B3A9-ABF2165D4BF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9854596"/>
      </p:ext>
    </p:extLst>
  </p:cSld>
  <p:clrMapOvr>
    <a:masterClrMapping/>
  </p:clrMapOvr>
  <p:transition>
    <p:random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33F9A-464C-4C6E-8527-92ADC420B29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58752880"/>
      </p:ext>
    </p:extLst>
  </p:cSld>
  <p:clrMapOvr>
    <a:masterClrMapping/>
  </p:clrMapOvr>
  <p:transition>
    <p:random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3C8D1-9B4D-4B29-9FB1-5C8566EE918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4838797"/>
      </p:ext>
    </p:extLst>
  </p:cSld>
  <p:clrMapOvr>
    <a:masterClrMapping/>
  </p:clrMapOvr>
  <p:transition>
    <p:random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49728-EAF3-41CD-B97D-96C7D68CA0C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5171795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BAD4F-A830-4DAD-BDB4-57E75F7AE98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692279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DD363-79AE-4AB2-BFAA-75744EC939C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2727759"/>
      </p:ext>
    </p:extLst>
  </p:cSld>
  <p:clrMapOvr>
    <a:masterClrMapping/>
  </p:clrMapOvr>
  <p:transition>
    <p:random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93A69-6D49-4375-A755-E6EE0E1620F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2049631"/>
      </p:ext>
    </p:extLst>
  </p:cSld>
  <p:clrMapOvr>
    <a:masterClrMapping/>
  </p:clrMapOvr>
  <p:transition>
    <p:random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C73AF-42B9-4600-B2B3-C28B3DA1083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9055332"/>
      </p:ext>
    </p:extLst>
  </p:cSld>
  <p:clrMapOvr>
    <a:masterClrMapping/>
  </p:clrMapOvr>
  <p:transition>
    <p:random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2C712-FF6C-424E-B5D8-518E5D880AF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441600"/>
      </p:ext>
    </p:extLst>
  </p:cSld>
  <p:clrMapOvr>
    <a:masterClrMapping/>
  </p:clrMapOvr>
  <p:transition>
    <p:random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BF63F-BEDA-4BA8-A5FF-3D8EB643858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6767198"/>
      </p:ext>
    </p:extLst>
  </p:cSld>
  <p:clrMapOvr>
    <a:masterClrMapping/>
  </p:clrMapOvr>
  <p:transition>
    <p:random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F10A9-81C0-42E3-88F1-805636C77AD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4505243"/>
      </p:ext>
    </p:extLst>
  </p:cSld>
  <p:clrMapOvr>
    <a:masterClrMapping/>
  </p:clrMapOvr>
  <p:transition>
    <p:random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07785-EEFB-436A-AE99-FD20C2E444D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344472"/>
      </p:ext>
    </p:extLst>
  </p:cSld>
  <p:clrMapOvr>
    <a:masterClrMapping/>
  </p:clrMapOvr>
  <p:transition>
    <p:random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0428F-C1FF-452C-B5C7-55017904887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3941742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60099-CFDB-40A8-B0E7-D98736F4584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9297408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5ADFA-7AA6-41D9-BDB5-606EB5B1DBC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8804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55E99-82D3-449C-8A2A-E553AD013B9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786708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EA088-C460-4AFC-8A88-71886E6E2B1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368094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F3D602-D9F6-429A-9F8F-7AB848055D1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343604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61715-A7BA-4B1E-915E-C1177CA8D1B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3098800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CCD69-9BF9-4FF7-B21E-F417F2AA9E6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018580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23F84-0C30-4116-A4C6-5243F80CB0D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716904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DE3FE-7095-4FA8-874D-F91379F4EED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259270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728E0-5525-4C6E-9BAB-A9DCA9C3D87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4293926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C96B1-8F4F-4E8C-85F5-E5C9C6CA0E6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2077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01730-5828-482B-A8E9-8CC7525F19D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0125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2BF90-D7A1-4D5F-B2DB-EB4B9368618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855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470B820-86D6-4E08-94A0-ECAC39BAC01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80BFCDD-BB10-40EF-9E29-4C1FACF83A8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0" y="0"/>
            <a:chExt cx="4797" cy="697"/>
          </a:xfrm>
        </p:grpSpPr>
        <p:sp>
          <p:nvSpPr>
            <p:cNvPr id="3075" name="Oval 3"/>
            <p:cNvSpPr>
              <a:spLocks noChangeArrowheads="1"/>
            </p:cNvSpPr>
            <p:nvPr/>
          </p:nvSpPr>
          <p:spPr bwMode="auto">
            <a:xfrm flipH="1">
              <a:off x="2392" y="0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 flipH="1">
              <a:off x="4102" y="0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 flipH="1">
              <a:off x="0" y="1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 flipH="1">
              <a:off x="3309" y="0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 flipH="1">
              <a:off x="811" y="0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</p:grpSp>
      <p:sp>
        <p:nvSpPr>
          <p:cNvPr id="308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zh-CN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zh-CN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AA907C2-4A57-4C09-BAAA-4799BBCCE86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72C4C46-A315-45B0-BB2D-0B2D90ECE4E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0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3713"/>
            <a:ext cx="91440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R0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0"/>
            <a:ext cx="1685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81000"/>
            <a:ext cx="13716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4600" y="381000"/>
            <a:ext cx="6096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|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z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]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F052C8D-B5B4-4AD5-AEBF-FD69970AAF3E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BA613E-029C-4F9A-832A-D1AF0DF5F16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3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istrator\&#26700;&#38754;\&#26032;&#24314;&#25991;&#20214;&#22841;\Section%20A%201b.mp3" TargetMode="Externa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35.jpeg"/><Relationship Id="rId5" Type="http://schemas.openxmlformats.org/officeDocument/2006/relationships/hyperlink" Target="http://bj.58.com/shangpu/15999606x.shtml" TargetMode="Externa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hyperlink" Target="http://hi.baidu.com/angie8888/album/item/728f4925456d8e30d507424f.html" TargetMode="External"/><Relationship Id="rId9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56.xml"/><Relationship Id="rId1" Type="http://schemas.openxmlformats.org/officeDocument/2006/relationships/audio" Target="file:///C:\Users\home\Desktop\&#20843;&#19978;unit4P1\sleeping_child.mp3" TargetMode="Externa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29w.com.cn/xinwen/20050308/29w_40470.htm" TargetMode="External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787900" y="5734050"/>
            <a:ext cx="30956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3600" b="1">
              <a:solidFill>
                <a:srgbClr val="66FF33"/>
              </a:solidFill>
              <a:latin typeface="Times New Roman" pitchFamily="18" charset="0"/>
            </a:endParaRPr>
          </a:p>
        </p:txBody>
      </p:sp>
      <p:sp>
        <p:nvSpPr>
          <p:cNvPr id="11267" name="Rectangle 4"/>
          <p:cNvSpPr>
            <a:spLocks noGrp="1" noChangeArrowheads="1"/>
          </p:cNvSpPr>
          <p:nvPr/>
        </p:nvSpPr>
        <p:spPr bwMode="auto">
          <a:xfrm>
            <a:off x="684213" y="981075"/>
            <a:ext cx="7775575" cy="41767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Tx/>
              <a:buNone/>
            </a:pPr>
            <a:r>
              <a:rPr lang="en-US" altLang="zh-CN" sz="8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oUltraFLF" charset="0"/>
              </a:rPr>
              <a:t>Unit 4</a:t>
            </a:r>
            <a:r>
              <a:rPr lang="en-US" altLang="zh-CN" sz="8800" b="1">
                <a:effectLst>
                  <a:outerShdw blurRad="38100" dist="38100" dir="2700000" algn="tl">
                    <a:srgbClr val="C0C0C0"/>
                  </a:outerShdw>
                </a:effectLst>
                <a:latin typeface="RockoUltraFLF" charset="0"/>
              </a:rPr>
              <a:t> 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FontTx/>
              <a:buNone/>
            </a:pPr>
            <a:endParaRPr lang="en-US" altLang="zh-CN" sz="20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oUltraFLF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Tx/>
              <a:buNone/>
            </a:pPr>
            <a:r>
              <a:rPr lang="en-US" altLang="zh-CN" sz="50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oUltraFLF" charset="0"/>
              </a:rPr>
              <a:t>What’s the best movie theater?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2054225" cy="1152525"/>
            <a:chOff x="0" y="0"/>
            <a:chExt cx="1815" cy="1298"/>
          </a:xfrm>
        </p:grpSpPr>
        <p:pic>
          <p:nvPicPr>
            <p:cNvPr id="22531" name="Picture 3" descr="2457331_121255187078_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731" t="36180" r="5045" b="38245"/>
            <a:stretch>
              <a:fillRect/>
            </a:stretch>
          </p:blipFill>
          <p:spPr bwMode="auto">
            <a:xfrm>
              <a:off x="0" y="0"/>
              <a:ext cx="1815" cy="1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2" name="WordArt 4"/>
            <p:cNvSpPr>
              <a:spLocks noChangeArrowheads="1" noChangeShapeType="1"/>
            </p:cNvSpPr>
            <p:nvPr/>
          </p:nvSpPr>
          <p:spPr bwMode="auto">
            <a:xfrm>
              <a:off x="318" y="499"/>
              <a:ext cx="720" cy="44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zh-CN" sz="3600" b="1">
                  <a:solidFill>
                    <a:srgbClr val="00FFFF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Bookman Old Style"/>
                </a:rPr>
                <a:t>guests</a:t>
              </a:r>
            </a:p>
            <a:p>
              <a:pPr algn="ctr"/>
              <a:r>
                <a:rPr lang="zh-CN" altLang="en-US" sz="3600" b="1">
                  <a:solidFill>
                    <a:srgbClr val="00FFFF"/>
                  </a:soli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Bookman Old Style"/>
                </a:rPr>
                <a:t>嘉宾</a:t>
              </a:r>
            </a:p>
          </p:txBody>
        </p:sp>
      </p:grp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04800" y="5181600"/>
            <a:ext cx="92202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6600CC"/>
                </a:solidFill>
                <a:latin typeface="Comic Sans MS" pitchFamily="66" charset="0"/>
              </a:rPr>
              <a:t>I want to invite … ,</a:t>
            </a: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6600CC"/>
                </a:solidFill>
                <a:latin typeface="Comic Sans MS" pitchFamily="66" charset="0"/>
              </a:rPr>
              <a:t>     because I think he is ...in China 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52400" y="3886200"/>
            <a:ext cx="4897438" cy="1190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  <a:latin typeface="Comic Sans MS" pitchFamily="66" charset="0"/>
              </a:rPr>
              <a:t>the</a:t>
            </a:r>
            <a:r>
              <a:rPr lang="en-US" altLang="zh-CN" sz="3600" b="1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altLang="zh-CN" sz="3600" b="1">
                <a:solidFill>
                  <a:srgbClr val="6600CC"/>
                </a:solidFill>
                <a:latin typeface="Comic Sans MS" pitchFamily="66" charset="0"/>
              </a:rPr>
              <a:t>tall</a:t>
            </a:r>
            <a:r>
              <a:rPr lang="en-US" altLang="zh-CN" sz="3600" b="1">
                <a:solidFill>
                  <a:srgbClr val="FF0066"/>
                </a:solidFill>
                <a:latin typeface="Comic Sans MS" pitchFamily="66" charset="0"/>
              </a:rPr>
              <a:t>est </a:t>
            </a:r>
            <a:r>
              <a:rPr lang="en-US" altLang="zh-CN" sz="3600" b="1">
                <a:solidFill>
                  <a:srgbClr val="6600CC"/>
                </a:solidFill>
                <a:latin typeface="Comic Sans MS" pitchFamily="66" charset="0"/>
              </a:rPr>
              <a:t>basketball player </a:t>
            </a:r>
          </a:p>
        </p:txBody>
      </p:sp>
      <p:pic>
        <p:nvPicPr>
          <p:cNvPr id="22542" name="Picture 14" descr="姚明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5013325"/>
            <a:ext cx="766763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46" name="Group 18"/>
          <p:cNvGrpSpPr>
            <a:grpSpLocks/>
          </p:cNvGrpSpPr>
          <p:nvPr/>
        </p:nvGrpSpPr>
        <p:grpSpPr bwMode="auto">
          <a:xfrm>
            <a:off x="4608513" y="1268413"/>
            <a:ext cx="4535487" cy="4797425"/>
            <a:chOff x="2903" y="799"/>
            <a:chExt cx="2857" cy="3022"/>
          </a:xfrm>
        </p:grpSpPr>
        <p:grpSp>
          <p:nvGrpSpPr>
            <p:cNvPr id="22545" name="Group 17"/>
            <p:cNvGrpSpPr>
              <a:grpSpLocks/>
            </p:cNvGrpSpPr>
            <p:nvPr/>
          </p:nvGrpSpPr>
          <p:grpSpPr bwMode="auto">
            <a:xfrm>
              <a:off x="2903" y="799"/>
              <a:ext cx="2857" cy="3022"/>
              <a:chOff x="2903" y="799"/>
              <a:chExt cx="2857" cy="3022"/>
            </a:xfrm>
          </p:grpSpPr>
          <p:pic>
            <p:nvPicPr>
              <p:cNvPr id="22535" name="Picture 7" descr="0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404" t="40627" r="37306" b="37000"/>
              <a:stretch>
                <a:fillRect/>
              </a:stretch>
            </p:blipFill>
            <p:spPr bwMode="auto">
              <a:xfrm>
                <a:off x="2903" y="799"/>
                <a:ext cx="2857" cy="30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536" name="Text Box 8"/>
              <p:cNvSpPr txBox="1">
                <a:spLocks noChangeArrowheads="1"/>
              </p:cNvSpPr>
              <p:nvPr/>
            </p:nvSpPr>
            <p:spPr bwMode="auto">
              <a:xfrm>
                <a:off x="4241" y="1099"/>
                <a:ext cx="140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65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</a:rPr>
                  <a:t>the</a:t>
                </a:r>
                <a:r>
                  <a:rPr lang="en-US" altLang="zh-CN" sz="2800" b="1">
                    <a:solidFill>
                      <a:srgbClr val="0000CC"/>
                    </a:solidFill>
                  </a:rPr>
                  <a:t> </a:t>
                </a:r>
                <a:r>
                  <a:rPr lang="en-US" altLang="zh-CN" sz="2800" b="1">
                    <a:solidFill>
                      <a:srgbClr val="0000FF"/>
                    </a:solidFill>
                  </a:rPr>
                  <a:t>fast</a:t>
                </a:r>
                <a:r>
                  <a:rPr lang="en-US" altLang="zh-CN" sz="2800" b="1">
                    <a:solidFill>
                      <a:srgbClr val="FF3300"/>
                    </a:solidFill>
                  </a:rPr>
                  <a:t>est</a:t>
                </a:r>
              </a:p>
            </p:txBody>
          </p:sp>
          <p:sp>
            <p:nvSpPr>
              <p:cNvPr id="22537" name="Text Box 9"/>
              <p:cNvSpPr txBox="1">
                <a:spLocks noChangeArrowheads="1"/>
              </p:cNvSpPr>
              <p:nvPr/>
            </p:nvSpPr>
            <p:spPr bwMode="auto">
              <a:xfrm>
                <a:off x="3107" y="1145"/>
                <a:ext cx="1587" cy="16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65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0000FF"/>
                    </a:solidFill>
                  </a:rPr>
                  <a:t>fast</a:t>
                </a:r>
              </a:p>
              <a:p>
                <a:pPr>
                  <a:lnSpc>
                    <a:spcPct val="65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0000FF"/>
                    </a:solidFill>
                  </a:rPr>
                  <a:t>funny</a:t>
                </a:r>
              </a:p>
              <a:p>
                <a:pPr>
                  <a:lnSpc>
                    <a:spcPct val="65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0000FF"/>
                    </a:solidFill>
                  </a:rPr>
                  <a:t>thin</a:t>
                </a:r>
              </a:p>
              <a:p>
                <a:pPr>
                  <a:lnSpc>
                    <a:spcPct val="65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0000FF"/>
                    </a:solidFill>
                  </a:rPr>
                  <a:t>popular</a:t>
                </a:r>
              </a:p>
              <a:p>
                <a:pPr>
                  <a:lnSpc>
                    <a:spcPct val="135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0000FF"/>
                    </a:solidFill>
                  </a:rPr>
                  <a:t>good</a:t>
                </a:r>
                <a:endParaRPr lang="en-US" altLang="zh-CN" sz="2800" b="1">
                  <a:solidFill>
                    <a:srgbClr val="FF3300"/>
                  </a:solidFill>
                </a:endParaRPr>
              </a:p>
            </p:txBody>
          </p:sp>
          <p:sp>
            <p:nvSpPr>
              <p:cNvPr id="22538" name="Text Box 10"/>
              <p:cNvSpPr txBox="1">
                <a:spLocks noChangeArrowheads="1"/>
              </p:cNvSpPr>
              <p:nvPr/>
            </p:nvSpPr>
            <p:spPr bwMode="auto">
              <a:xfrm>
                <a:off x="4241" y="1417"/>
                <a:ext cx="140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65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</a:rPr>
                  <a:t>the</a:t>
                </a:r>
                <a:r>
                  <a:rPr lang="en-US" altLang="zh-CN" sz="2800" b="1">
                    <a:solidFill>
                      <a:srgbClr val="0000CC"/>
                    </a:solidFill>
                  </a:rPr>
                  <a:t> </a:t>
                </a:r>
                <a:r>
                  <a:rPr lang="en-US" altLang="zh-CN" sz="2800" b="1">
                    <a:solidFill>
                      <a:srgbClr val="0000FF"/>
                    </a:solidFill>
                  </a:rPr>
                  <a:t>funn</a:t>
                </a:r>
                <a:r>
                  <a:rPr lang="en-US" altLang="zh-CN" sz="2800" b="1">
                    <a:solidFill>
                      <a:srgbClr val="FF0000"/>
                    </a:solidFill>
                  </a:rPr>
                  <a:t>i</a:t>
                </a:r>
                <a:r>
                  <a:rPr lang="en-US" altLang="zh-CN" sz="2800" b="1">
                    <a:solidFill>
                      <a:srgbClr val="FF3300"/>
                    </a:solidFill>
                  </a:rPr>
                  <a:t>est</a:t>
                </a:r>
              </a:p>
            </p:txBody>
          </p:sp>
          <p:sp>
            <p:nvSpPr>
              <p:cNvPr id="22539" name="Text Box 11"/>
              <p:cNvSpPr txBox="1">
                <a:spLocks noChangeArrowheads="1"/>
              </p:cNvSpPr>
              <p:nvPr/>
            </p:nvSpPr>
            <p:spPr bwMode="auto">
              <a:xfrm>
                <a:off x="4241" y="1780"/>
                <a:ext cx="1406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45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</a:rPr>
                  <a:t>the</a:t>
                </a:r>
                <a:r>
                  <a:rPr lang="en-US" altLang="zh-CN" sz="2800" b="1">
                    <a:solidFill>
                      <a:srgbClr val="0000CC"/>
                    </a:solidFill>
                  </a:rPr>
                  <a:t> </a:t>
                </a:r>
                <a:r>
                  <a:rPr lang="en-US" altLang="zh-CN" sz="2800" b="1">
                    <a:solidFill>
                      <a:srgbClr val="0000FF"/>
                    </a:solidFill>
                  </a:rPr>
                  <a:t>thin</a:t>
                </a:r>
                <a:r>
                  <a:rPr lang="en-US" altLang="zh-CN" sz="2800" b="1">
                    <a:solidFill>
                      <a:srgbClr val="FF0000"/>
                    </a:solidFill>
                  </a:rPr>
                  <a:t>n</a:t>
                </a:r>
                <a:r>
                  <a:rPr lang="en-US" altLang="zh-CN" sz="2800" b="1">
                    <a:solidFill>
                      <a:srgbClr val="FF3300"/>
                    </a:solidFill>
                  </a:rPr>
                  <a:t>est</a:t>
                </a:r>
              </a:p>
            </p:txBody>
          </p:sp>
          <p:sp>
            <p:nvSpPr>
              <p:cNvPr id="22540" name="Text Box 12"/>
              <p:cNvSpPr txBox="1">
                <a:spLocks noChangeArrowheads="1"/>
              </p:cNvSpPr>
              <p:nvPr/>
            </p:nvSpPr>
            <p:spPr bwMode="auto">
              <a:xfrm>
                <a:off x="4241" y="2035"/>
                <a:ext cx="1497" cy="5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00"/>
                    </a:solidFill>
                  </a:rPr>
                  <a:t>the</a:t>
                </a:r>
                <a:r>
                  <a:rPr lang="en-US" altLang="zh-CN" sz="2800" b="1">
                    <a:solidFill>
                      <a:srgbClr val="0000CC"/>
                    </a:solidFill>
                  </a:rPr>
                  <a:t> </a:t>
                </a:r>
                <a:r>
                  <a:rPr lang="en-US" altLang="zh-CN" sz="2800" b="1">
                    <a:solidFill>
                      <a:srgbClr val="FF0000"/>
                    </a:solidFill>
                  </a:rPr>
                  <a:t>most</a:t>
                </a:r>
                <a:r>
                  <a:rPr lang="en-US" altLang="zh-CN" sz="2800" b="1">
                    <a:solidFill>
                      <a:srgbClr val="0000FF"/>
                    </a:solidFill>
                  </a:rPr>
                  <a:t>      </a:t>
                </a:r>
              </a:p>
              <a:p>
                <a:pPr>
                  <a:lnSpc>
                    <a:spcPct val="35000"/>
                  </a:lnSpc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0000FF"/>
                    </a:solidFill>
                  </a:rPr>
                  <a:t>         popular</a:t>
                </a:r>
                <a:r>
                  <a:rPr lang="en-US" altLang="zh-CN" sz="2800" b="1">
                    <a:solidFill>
                      <a:srgbClr val="FF3300"/>
                    </a:solidFill>
                  </a:rPr>
                  <a:t> </a:t>
                </a:r>
              </a:p>
            </p:txBody>
          </p:sp>
        </p:grpSp>
        <p:sp>
          <p:nvSpPr>
            <p:cNvPr id="22541" name="Text Box 13"/>
            <p:cNvSpPr txBox="1">
              <a:spLocks noChangeArrowheads="1"/>
            </p:cNvSpPr>
            <p:nvPr/>
          </p:nvSpPr>
          <p:spPr bwMode="auto">
            <a:xfrm>
              <a:off x="4241" y="2599"/>
              <a:ext cx="140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45000"/>
                </a:lnSpc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0000"/>
                  </a:solidFill>
                </a:rPr>
                <a:t>the best</a:t>
              </a:r>
            </a:p>
          </p:txBody>
        </p:sp>
        <p:sp>
          <p:nvSpPr>
            <p:cNvPr id="22543" name="Text Box 15"/>
            <p:cNvSpPr txBox="1">
              <a:spLocks noChangeArrowheads="1"/>
            </p:cNvSpPr>
            <p:nvPr/>
          </p:nvSpPr>
          <p:spPr bwMode="auto">
            <a:xfrm>
              <a:off x="3969" y="3415"/>
              <a:ext cx="1406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45000"/>
                </a:lnSpc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0000"/>
                  </a:solidFill>
                </a:rPr>
                <a:t>… …</a:t>
              </a:r>
            </a:p>
          </p:txBody>
        </p:sp>
      </p:grpSp>
      <p:pic>
        <p:nvPicPr>
          <p:cNvPr id="22544" name="Picture 16" descr="u=2809048437,311699256&amp;fm=0&amp;gp=0_副本_副本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4752975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2457331_083246038207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WordArt 3"/>
          <p:cNvSpPr>
            <a:spLocks noChangeArrowheads="1" noChangeShapeType="1"/>
          </p:cNvSpPr>
          <p:nvPr/>
        </p:nvSpPr>
        <p:spPr bwMode="auto">
          <a:xfrm>
            <a:off x="971550" y="2852738"/>
            <a:ext cx="6913563" cy="1296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/>
              </a:rPr>
              <a:t>go to the movies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Bookman Old Sty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235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theater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549275"/>
            <a:ext cx="5616575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835150" y="5661025"/>
            <a:ext cx="4679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Times New Roman" pitchFamily="18" charset="0"/>
                <a:ea typeface="黑体" pitchFamily="49" charset="-122"/>
              </a:rPr>
              <a:t>movie theater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787900" y="5734050"/>
            <a:ext cx="444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Times New Roman" pitchFamily="18" charset="0"/>
              </a:rPr>
              <a:t>=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292725" y="5661025"/>
            <a:ext cx="1581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cinema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547813" y="4581525"/>
            <a:ext cx="6769100" cy="1190625"/>
          </a:xfrm>
          <a:prstGeom prst="rect">
            <a:avLst/>
          </a:prstGeom>
          <a:solidFill>
            <a:srgbClr val="FFCCFF">
              <a:alpha val="54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6600FF"/>
                </a:solidFill>
                <a:latin typeface="Trebuchet MS" pitchFamily="34" charset="0"/>
                <a:ea typeface="New Chn Characters" pitchFamily="2" charset="-122"/>
              </a:rPr>
              <a:t>What’s the best movie th</a:t>
            </a:r>
            <a:r>
              <a:rPr lang="en-US" altLang="zh-CN" sz="3600" b="1">
                <a:solidFill>
                  <a:srgbClr val="FF0000"/>
                </a:solidFill>
                <a:latin typeface="Trebuchet MS" pitchFamily="34" charset="0"/>
                <a:ea typeface="New Chn Characters" pitchFamily="2" charset="-122"/>
              </a:rPr>
              <a:t>ea</a:t>
            </a:r>
            <a:r>
              <a:rPr lang="en-US" altLang="zh-CN" sz="3600" b="1">
                <a:solidFill>
                  <a:srgbClr val="6600FF"/>
                </a:solidFill>
                <a:latin typeface="Trebuchet MS" pitchFamily="34" charset="0"/>
                <a:ea typeface="New Chn Characters" pitchFamily="2" charset="-122"/>
              </a:rPr>
              <a:t>ter to go to ?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6372225" y="5157788"/>
            <a:ext cx="20034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CC"/>
                </a:solidFill>
                <a:sym typeface="Kingsoft Phonetic Plain" pitchFamily="2" charset="2"/>
              </a:rPr>
              <a:t>/</a:t>
            </a:r>
            <a:r>
              <a:rPr lang="en-US" altLang="zh-CN" sz="4000" b="1">
                <a:solidFill>
                  <a:srgbClr val="0000CC"/>
                </a:solidFill>
                <a:sym typeface="GWIPA" pitchFamily="2" charset="2"/>
              </a:rPr>
              <a:t>'θiət ə/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0" grpId="0" autoUpdateAnimBg="0"/>
      <p:bldP spid="2458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liuxt04105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71800"/>
            <a:ext cx="507682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0" y="0"/>
            <a:ext cx="8964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99"/>
                </a:solidFill>
                <a:latin typeface="Comic Sans MS" pitchFamily="66" charset="0"/>
              </a:rPr>
              <a:t>As for the theater, what is important to you?</a:t>
            </a:r>
          </a:p>
        </p:txBody>
      </p:sp>
      <p:grpSp>
        <p:nvGrpSpPr>
          <p:cNvPr id="47108" name="Group 4"/>
          <p:cNvGrpSpPr>
            <a:grpSpLocks/>
          </p:cNvGrpSpPr>
          <p:nvPr/>
        </p:nvGrpSpPr>
        <p:grpSpPr bwMode="auto">
          <a:xfrm>
            <a:off x="0" y="1484313"/>
            <a:ext cx="5291138" cy="1262062"/>
            <a:chOff x="0" y="0"/>
            <a:chExt cx="3333" cy="795"/>
          </a:xfrm>
        </p:grpSpPr>
        <p:pic>
          <p:nvPicPr>
            <p:cNvPr id="47109" name="Picture 5" descr="201101131511178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7" t="20787" r="53389" b="65762"/>
            <a:stretch>
              <a:fillRect/>
            </a:stretch>
          </p:blipFill>
          <p:spPr bwMode="auto">
            <a:xfrm>
              <a:off x="0" y="0"/>
              <a:ext cx="3333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10" name="Rectangle 6"/>
            <p:cNvSpPr>
              <a:spLocks noChangeArrowheads="1"/>
            </p:cNvSpPr>
            <p:nvPr/>
          </p:nvSpPr>
          <p:spPr bwMode="auto">
            <a:xfrm>
              <a:off x="158" y="91"/>
              <a:ext cx="2767" cy="7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3200" b="1">
                  <a:solidFill>
                    <a:srgbClr val="CC3300"/>
                  </a:solidFill>
                  <a:latin typeface="Comic Sans MS" pitchFamily="66" charset="0"/>
                </a:rPr>
                <a:t>comfortable seats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00CC"/>
                  </a:solidFill>
                  <a:latin typeface="Comic Sans MS" pitchFamily="66" charset="0"/>
                </a:rPr>
                <a:t>/'kʌmfətəbl/</a:t>
              </a:r>
              <a:r>
                <a:rPr lang="en-US" altLang="zh-CN" sz="3200">
                  <a:latin typeface="Comic Sans MS" pitchFamily="66" charset="0"/>
                </a:rPr>
                <a:t> </a:t>
              </a:r>
              <a:r>
                <a:rPr lang="en-US" altLang="zh-CN" sz="3200" b="1">
                  <a:solidFill>
                    <a:srgbClr val="0000CC"/>
                  </a:solidFill>
                  <a:latin typeface="Comic Sans MS" pitchFamily="66" charset="0"/>
                  <a:sym typeface="Kingsoft Phonetic Plain" pitchFamily="2" charset="2"/>
                </a:rPr>
                <a:t>/si:t</a:t>
              </a:r>
              <a:r>
                <a:rPr lang="en-US" altLang="zh-CN" sz="3200" b="1">
                  <a:solidFill>
                    <a:srgbClr val="0000CC"/>
                  </a:solidFill>
                  <a:latin typeface="Comic Sans MS" pitchFamily="66" charset="0"/>
                  <a:sym typeface="GWIPA" pitchFamily="2" charset="2"/>
                </a:rPr>
                <a:t>/</a:t>
              </a:r>
            </a:p>
          </p:txBody>
        </p:sp>
      </p:grpSp>
      <p:pic>
        <p:nvPicPr>
          <p:cNvPr id="47111" name="Picture 7" descr="20110113151117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77" t="2620" b="80551"/>
          <a:stretch>
            <a:fillRect/>
          </a:stretch>
        </p:blipFill>
        <p:spPr bwMode="auto">
          <a:xfrm>
            <a:off x="5219700" y="620713"/>
            <a:ext cx="3267075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5651500" y="1268413"/>
            <a:ext cx="2576513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3200" b="1">
                <a:solidFill>
                  <a:srgbClr val="6600FF"/>
                </a:solidFill>
                <a:latin typeface="Comic Sans MS" pitchFamily="66" charset="0"/>
              </a:rPr>
              <a:t>big</a:t>
            </a:r>
            <a:r>
              <a:rPr lang="en-US" altLang="zh-CN" sz="3200" b="1">
                <a:solidFill>
                  <a:srgbClr val="CC3300"/>
                </a:solidFill>
                <a:latin typeface="Comic Sans MS" pitchFamily="66" charset="0"/>
              </a:rPr>
              <a:t>  screen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0000CC"/>
                </a:solidFill>
                <a:latin typeface="Comic Sans MS" pitchFamily="66" charset="0"/>
                <a:sym typeface="GWIPA" pitchFamily="2" charset="2"/>
              </a:rPr>
              <a:t>       /'</a:t>
            </a:r>
            <a:r>
              <a:rPr lang="en-US" altLang="zh-CN" sz="2400" b="1">
                <a:solidFill>
                  <a:srgbClr val="0000CC"/>
                </a:solidFill>
                <a:latin typeface="Comic Sans MS" pitchFamily="66" charset="0"/>
                <a:sym typeface="Kingsoft Phonetic Plain" pitchFamily="2" charset="2"/>
              </a:rPr>
              <a:t>skri:n/</a:t>
            </a:r>
            <a:endParaRPr lang="en-US" altLang="zh-CN" sz="2400" b="1">
              <a:solidFill>
                <a:srgbClr val="0000CC"/>
              </a:solidFill>
              <a:latin typeface="Comic Sans MS" pitchFamily="66" charset="0"/>
              <a:sym typeface="GWIPA" pitchFamily="2" charset="2"/>
            </a:endParaRPr>
          </a:p>
          <a:p>
            <a:r>
              <a:rPr lang="en-US" altLang="zh-CN" sz="3200" b="1">
                <a:solidFill>
                  <a:srgbClr val="CC3300"/>
                </a:solidFill>
                <a:latin typeface="Comic Sans MS" pitchFamily="66" charset="0"/>
              </a:rPr>
              <a:t>     </a:t>
            </a:r>
          </a:p>
        </p:txBody>
      </p:sp>
      <p:pic>
        <p:nvPicPr>
          <p:cNvPr id="47113" name="Picture 9" descr="201101131511178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13" r="73083" b="59944"/>
          <a:stretch>
            <a:fillRect/>
          </a:stretch>
        </p:blipFill>
        <p:spPr bwMode="auto">
          <a:xfrm>
            <a:off x="5688013" y="5081588"/>
            <a:ext cx="3455987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6300788" y="5445125"/>
            <a:ext cx="3132137" cy="171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2800" b="1">
                <a:solidFill>
                  <a:srgbClr val="6600FF"/>
                </a:solidFill>
                <a:latin typeface="Comic Sans MS" pitchFamily="66" charset="0"/>
              </a:rPr>
              <a:t>friendly </a:t>
            </a:r>
            <a:r>
              <a:rPr lang="en-US" altLang="zh-CN" sz="2800" b="1">
                <a:solidFill>
                  <a:srgbClr val="CC3300"/>
                </a:solidFill>
                <a:latin typeface="Comic Sans MS" pitchFamily="66" charset="0"/>
              </a:rPr>
              <a:t>service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b="1">
                <a:solidFill>
                  <a:srgbClr val="0000CC"/>
                </a:solidFill>
                <a:sym typeface="Kingsoft Phonetic Plain" pitchFamily="2" charset="2"/>
              </a:rPr>
              <a:t>                        </a:t>
            </a:r>
            <a:r>
              <a:rPr lang="en-US" altLang="zh-CN" sz="3600" b="1">
                <a:solidFill>
                  <a:srgbClr val="0000CC"/>
                </a:solidFill>
                <a:latin typeface="Comic Sans MS" pitchFamily="66" charset="0"/>
                <a:sym typeface="Kingsoft Phonetic Plain" pitchFamily="2" charset="2"/>
              </a:rPr>
              <a:t>/</a:t>
            </a:r>
            <a:r>
              <a:rPr lang="en-US" altLang="zh-CN" sz="3600" b="1">
                <a:solidFill>
                  <a:srgbClr val="0000CC"/>
                </a:solidFill>
                <a:latin typeface="Comic Sans MS" pitchFamily="66" charset="0"/>
                <a:sym typeface="GWIPA" pitchFamily="2" charset="2"/>
              </a:rPr>
              <a:t>'</a:t>
            </a:r>
            <a:r>
              <a:rPr lang="en-US" altLang="zh-CN" sz="3600" b="1">
                <a:solidFill>
                  <a:srgbClr val="0000CC"/>
                </a:solidFill>
                <a:latin typeface="Comic Sans MS" pitchFamily="66" charset="0"/>
                <a:sym typeface="Kingsoft Phonetic Plain" pitchFamily="2" charset="2"/>
              </a:rPr>
              <a:t>s</a:t>
            </a:r>
            <a:r>
              <a:rPr lang="en-US" altLang="zh-CN" sz="3600" b="1">
                <a:solidFill>
                  <a:srgbClr val="0000CC"/>
                </a:solidFill>
                <a:latin typeface="Comic Sans MS" pitchFamily="66" charset="0"/>
                <a:sym typeface="GWIPA" pitchFamily="2" charset="2"/>
              </a:rPr>
              <a:t>əvis/</a:t>
            </a:r>
          </a:p>
          <a:p>
            <a:r>
              <a:rPr lang="en-US" altLang="zh-CN" sz="3200" b="1">
                <a:solidFill>
                  <a:srgbClr val="CC3300"/>
                </a:solidFill>
                <a:latin typeface="Comic Sans MS" pitchFamily="66" charset="0"/>
              </a:rPr>
              <a:t>     </a:t>
            </a:r>
          </a:p>
        </p:txBody>
      </p:sp>
      <p:grpSp>
        <p:nvGrpSpPr>
          <p:cNvPr id="47115" name="Group 11"/>
          <p:cNvGrpSpPr>
            <a:grpSpLocks noChangeAspect="1"/>
          </p:cNvGrpSpPr>
          <p:nvPr/>
        </p:nvGrpSpPr>
        <p:grpSpPr bwMode="auto">
          <a:xfrm>
            <a:off x="762000" y="3276600"/>
            <a:ext cx="3978275" cy="2527300"/>
            <a:chOff x="0" y="0"/>
            <a:chExt cx="1326" cy="862"/>
          </a:xfrm>
        </p:grpSpPr>
        <p:pic>
          <p:nvPicPr>
            <p:cNvPr id="47116" name="Picture 12" descr="Furniture logo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765" r="64838" b="47186"/>
            <a:stretch>
              <a:fillRect/>
            </a:stretch>
          </p:blipFill>
          <p:spPr bwMode="auto">
            <a:xfrm>
              <a:off x="598" y="45"/>
              <a:ext cx="728" cy="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17" name="Picture 13" descr="Furniture logo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765" r="68944" b="48766"/>
            <a:stretch>
              <a:fillRect/>
            </a:stretch>
          </p:blipFill>
          <p:spPr bwMode="auto">
            <a:xfrm>
              <a:off x="0" y="0"/>
              <a:ext cx="643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7118" name="Picture 14" descr="_162215038_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657600"/>
            <a:ext cx="3386138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7119" name="Group 15"/>
          <p:cNvGrpSpPr>
            <a:grpSpLocks/>
          </p:cNvGrpSpPr>
          <p:nvPr/>
        </p:nvGrpSpPr>
        <p:grpSpPr bwMode="auto">
          <a:xfrm>
            <a:off x="228600" y="2819400"/>
            <a:ext cx="5334000" cy="3844925"/>
            <a:chOff x="0" y="0"/>
            <a:chExt cx="3560" cy="2614"/>
          </a:xfrm>
        </p:grpSpPr>
        <p:pic>
          <p:nvPicPr>
            <p:cNvPr id="47120" name="Picture 16" descr="201011217464955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60" cy="2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21" name="Text Box 17"/>
            <p:cNvSpPr txBox="1">
              <a:spLocks noChangeArrowheads="1"/>
            </p:cNvSpPr>
            <p:nvPr/>
          </p:nvSpPr>
          <p:spPr bwMode="auto">
            <a:xfrm>
              <a:off x="204" y="200"/>
              <a:ext cx="3039" cy="353"/>
            </a:xfrm>
            <a:prstGeom prst="rect">
              <a:avLst/>
            </a:prstGeom>
            <a:solidFill>
              <a:srgbClr val="CCFFCC">
                <a:alpha val="78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FF3399"/>
                  </a:solidFill>
                  <a:latin typeface="Comic Sans MS" pitchFamily="66" charset="0"/>
                </a:rPr>
                <a:t>the best theater</a:t>
              </a:r>
            </a:p>
          </p:txBody>
        </p:sp>
      </p:grpSp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6659563" y="3789363"/>
            <a:ext cx="1657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grpSp>
        <p:nvGrpSpPr>
          <p:cNvPr id="47123" name="Group 19"/>
          <p:cNvGrpSpPr>
            <a:grpSpLocks/>
          </p:cNvGrpSpPr>
          <p:nvPr/>
        </p:nvGrpSpPr>
        <p:grpSpPr bwMode="auto">
          <a:xfrm>
            <a:off x="5651500" y="2636838"/>
            <a:ext cx="4456113" cy="1984375"/>
            <a:chOff x="0" y="0"/>
            <a:chExt cx="2807" cy="1250"/>
          </a:xfrm>
        </p:grpSpPr>
        <p:pic>
          <p:nvPicPr>
            <p:cNvPr id="47124" name="Picture 20" descr="201101131511178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777" t="2620" b="80551"/>
            <a:stretch>
              <a:fillRect/>
            </a:stretch>
          </p:blipFill>
          <p:spPr bwMode="auto">
            <a:xfrm>
              <a:off x="0" y="0"/>
              <a:ext cx="2058" cy="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25" name="Text Box 21"/>
            <p:cNvSpPr txBox="1">
              <a:spLocks noChangeArrowheads="1"/>
            </p:cNvSpPr>
            <p:nvPr/>
          </p:nvSpPr>
          <p:spPr bwMode="auto">
            <a:xfrm>
              <a:off x="493" y="408"/>
              <a:ext cx="231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66FF"/>
                  </a:solidFill>
                  <a:latin typeface="Comic Sans MS" pitchFamily="66" charset="0"/>
                </a:rPr>
                <a:t>best sound</a:t>
              </a:r>
              <a:r>
                <a:rPr lang="en-US" altLang="zh-CN">
                  <a:solidFill>
                    <a:srgbClr val="0066FF"/>
                  </a:solidFill>
                </a:rPr>
                <a:t> </a:t>
              </a:r>
            </a:p>
          </p:txBody>
        </p:sp>
      </p:grpSp>
      <p:sp>
        <p:nvSpPr>
          <p:cNvPr id="47126" name="Text Box 22"/>
          <p:cNvSpPr txBox="1">
            <a:spLocks noChangeArrowheads="1"/>
          </p:cNvSpPr>
          <p:nvPr/>
        </p:nvSpPr>
        <p:spPr bwMode="auto">
          <a:xfrm>
            <a:off x="1066800" y="685800"/>
            <a:ext cx="3059113" cy="701675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latin typeface="Comic Sans MS" pitchFamily="66" charset="0"/>
              </a:rPr>
              <a:t>It has</a:t>
            </a:r>
            <a:r>
              <a:rPr lang="en-US" altLang="zh-CN">
                <a:latin typeface="Comic Sans MS" pitchFamily="66" charset="0"/>
              </a:rPr>
              <a:t>   - - -  - - -</a:t>
            </a:r>
          </a:p>
        </p:txBody>
      </p:sp>
      <p:pic>
        <p:nvPicPr>
          <p:cNvPr id="47127" name="Picture 23" descr="153920_130039478030000000_28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895600"/>
            <a:ext cx="4800600" cy="348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28" name="Oval 24"/>
          <p:cNvSpPr>
            <a:spLocks noChangeArrowheads="1"/>
          </p:cNvSpPr>
          <p:nvPr/>
        </p:nvSpPr>
        <p:spPr bwMode="auto">
          <a:xfrm rot="21257585">
            <a:off x="1219200" y="4572000"/>
            <a:ext cx="2438400" cy="609600"/>
          </a:xfrm>
          <a:prstGeom prst="ellipse">
            <a:avLst/>
          </a:prstGeom>
          <a:noFill/>
          <a:ln w="57150">
            <a:solidFill>
              <a:srgbClr val="FF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471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1000" fill="hold"/>
                                        <p:tgtEl>
                                          <p:spTgt spid="471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7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47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2" grpId="0" autoUpdateAnimBg="0"/>
      <p:bldP spid="47114" grpId="0" autoUpdateAnimBg="0"/>
      <p:bldP spid="47128" grpId="0" animBg="1"/>
      <p:bldP spid="4712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2492375" cy="6240463"/>
          </a:xfrm>
        </p:spPr>
        <p:txBody>
          <a:bodyPr/>
          <a:lstStyle/>
          <a:p>
            <a:r>
              <a:rPr lang="en-US" altLang="zh-CN" b="1">
                <a:solidFill>
                  <a:srgbClr val="FFFF00"/>
                </a:solidFill>
              </a:rPr>
              <a:t>Which is  important to you?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3600" b="1"/>
              <a:t>comfortable seats</a:t>
            </a:r>
            <a:r>
              <a:rPr lang="zh-CN" altLang="en-US" sz="3600" b="1"/>
              <a:t>　</a:t>
            </a:r>
            <a:endParaRPr lang="zh-CN" altLang="en-US" sz="2400" b="1"/>
          </a:p>
          <a:p>
            <a:r>
              <a:rPr lang="en-US" altLang="zh-CN" sz="3600" b="1"/>
              <a:t>new movies</a:t>
            </a:r>
            <a:r>
              <a:rPr lang="zh-CN" altLang="en-US" sz="3600" b="1"/>
              <a:t>　　　</a:t>
            </a:r>
            <a:endParaRPr lang="zh-CN" altLang="en-US" sz="2400" b="1"/>
          </a:p>
          <a:p>
            <a:r>
              <a:rPr lang="en-US" altLang="zh-CN" sz="3600" b="1"/>
              <a:t>big screens</a:t>
            </a:r>
            <a:r>
              <a:rPr lang="zh-CN" altLang="en-US" sz="3600" b="1"/>
              <a:t>　　　</a:t>
            </a:r>
            <a:endParaRPr lang="zh-CN" altLang="en-US" sz="2400" b="1"/>
          </a:p>
          <a:p>
            <a:r>
              <a:rPr lang="en-US" altLang="zh-CN" sz="3600" b="1"/>
              <a:t>best</a:t>
            </a:r>
            <a:r>
              <a:rPr lang="en-US" altLang="zh-CN" sz="2400" b="1"/>
              <a:t> </a:t>
            </a:r>
            <a:r>
              <a:rPr lang="en-US" altLang="zh-CN" sz="3600" b="1"/>
              <a:t>sound            </a:t>
            </a:r>
            <a:r>
              <a:rPr lang="zh-CN" altLang="en-US" sz="2400" b="1">
                <a:latin typeface="宋体" pitchFamily="2" charset="-122"/>
              </a:rPr>
              <a:t>最好的声音效果</a:t>
            </a:r>
          </a:p>
          <a:p>
            <a:r>
              <a:rPr lang="en-US" altLang="zh-CN" sz="3600" b="1"/>
              <a:t>friendly service</a:t>
            </a:r>
            <a:r>
              <a:rPr lang="zh-CN" altLang="en-US" sz="3600" b="1"/>
              <a:t>　　</a:t>
            </a:r>
            <a:r>
              <a:rPr lang="zh-CN" altLang="en-US" sz="2400" b="1"/>
              <a:t>友好的服务</a:t>
            </a:r>
            <a:endParaRPr lang="zh-CN" altLang="en-US" sz="3600" b="1"/>
          </a:p>
          <a:p>
            <a:r>
              <a:rPr lang="en-US" altLang="zh-CN" sz="3600" b="1"/>
              <a:t>close to home</a:t>
            </a:r>
            <a:r>
              <a:rPr lang="zh-CN" altLang="en-US" sz="3600" b="1"/>
              <a:t>　　    </a:t>
            </a:r>
            <a:endParaRPr lang="zh-CN" altLang="en-US" sz="2400" b="1"/>
          </a:p>
          <a:p>
            <a:r>
              <a:rPr lang="en-US" altLang="zh-CN" sz="3600" b="1"/>
              <a:t>buy tickets quickly</a:t>
            </a:r>
            <a:r>
              <a:rPr lang="en-US" altLang="zh-CN" sz="2000" b="1"/>
              <a:t>         </a:t>
            </a:r>
            <a:r>
              <a:rPr lang="zh-CN" altLang="en-US" sz="2400" b="1"/>
              <a:t>快速买票</a:t>
            </a:r>
          </a:p>
          <a:p>
            <a:r>
              <a:rPr lang="en-US" altLang="zh-CN" sz="3600" b="1"/>
              <a:t>cheap</a:t>
            </a:r>
            <a:endParaRPr lang="zh-CN" altLang="en-US" sz="2400" b="1"/>
          </a:p>
          <a:p>
            <a:r>
              <a:rPr lang="en-US" altLang="zh-CN" sz="3600" b="1"/>
              <a:t>popular</a:t>
            </a:r>
            <a:endParaRPr lang="zh-CN" altLang="en-US" sz="2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91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accent2"/>
                </a:solidFill>
                <a:latin typeface="Times New Roman" pitchFamily="18" charset="0"/>
              </a:rPr>
              <a:t>1b   Listen and match the statements with the movie theaters.</a:t>
            </a:r>
            <a:r>
              <a:rPr lang="en-US" altLang="zh-CN" sz="2400" b="1">
                <a:solidFill>
                  <a:schemeClr val="accent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09600" y="914400"/>
            <a:ext cx="78486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66"/>
                </a:solidFill>
                <a:latin typeface="Times New Roman" pitchFamily="18" charset="0"/>
              </a:rPr>
              <a:t>Town Cinema    Screen city    Movie World</a:t>
            </a:r>
          </a:p>
        </p:txBody>
      </p:sp>
      <p:graphicFrame>
        <p:nvGraphicFramePr>
          <p:cNvPr id="28676" name="Group 4"/>
          <p:cNvGraphicFramePr>
            <a:graphicFrameLocks noGrp="1"/>
          </p:cNvGraphicFramePr>
          <p:nvPr/>
        </p:nvGraphicFramePr>
        <p:xfrm>
          <a:off x="323850" y="1828800"/>
          <a:ext cx="8610600" cy="4559300"/>
        </p:xfrm>
        <a:graphic>
          <a:graphicData uri="http://schemas.openxmlformats.org/drawingml/2006/table">
            <a:tbl>
              <a:tblPr/>
              <a:tblGrid>
                <a:gridCol w="5238750"/>
                <a:gridCol w="3371850"/>
              </a:tblGrid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   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Qualities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Movie Theater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It has the biggest screens.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It’s the most popular near here.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It’s the closest to home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It has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the shortest waiting time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It has the best sound.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It has the most comfortable seats.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02" name="Text Box 30"/>
          <p:cNvSpPr txBox="1">
            <a:spLocks noChangeArrowheads="1"/>
          </p:cNvSpPr>
          <p:nvPr/>
        </p:nvSpPr>
        <p:spPr bwMode="auto">
          <a:xfrm>
            <a:off x="5867400" y="3962400"/>
            <a:ext cx="2819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itchFamily="18" charset="0"/>
              </a:rPr>
              <a:t>Town Cinema</a:t>
            </a:r>
          </a:p>
        </p:txBody>
      </p:sp>
      <p:sp>
        <p:nvSpPr>
          <p:cNvPr id="28703" name="Text Box 31"/>
          <p:cNvSpPr txBox="1">
            <a:spLocks noChangeArrowheads="1"/>
          </p:cNvSpPr>
          <p:nvPr/>
        </p:nvSpPr>
        <p:spPr bwMode="auto">
          <a:xfrm>
            <a:off x="5867400" y="4648200"/>
            <a:ext cx="297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66"/>
                </a:solidFill>
                <a:latin typeface="Times New Roman" pitchFamily="18" charset="0"/>
              </a:rPr>
              <a:t>Town Cinema</a:t>
            </a:r>
          </a:p>
        </p:txBody>
      </p:sp>
      <p:sp>
        <p:nvSpPr>
          <p:cNvPr id="28704" name="Text Box 32"/>
          <p:cNvSpPr txBox="1">
            <a:spLocks noChangeArrowheads="1"/>
          </p:cNvSpPr>
          <p:nvPr/>
        </p:nvSpPr>
        <p:spPr bwMode="auto">
          <a:xfrm>
            <a:off x="5867400" y="5943600"/>
            <a:ext cx="2743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Movie World</a:t>
            </a:r>
          </a:p>
        </p:txBody>
      </p:sp>
      <p:sp>
        <p:nvSpPr>
          <p:cNvPr id="28705" name="Text Box 33"/>
          <p:cNvSpPr txBox="1">
            <a:spLocks noChangeArrowheads="1"/>
          </p:cNvSpPr>
          <p:nvPr/>
        </p:nvSpPr>
        <p:spPr bwMode="auto">
          <a:xfrm>
            <a:off x="5867400" y="2590800"/>
            <a:ext cx="3276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</a:rPr>
              <a:t>Movie World</a:t>
            </a:r>
          </a:p>
        </p:txBody>
      </p:sp>
      <p:sp>
        <p:nvSpPr>
          <p:cNvPr id="28706" name="Text Box 34"/>
          <p:cNvSpPr txBox="1">
            <a:spLocks noChangeArrowheads="1"/>
          </p:cNvSpPr>
          <p:nvPr/>
        </p:nvSpPr>
        <p:spPr bwMode="auto">
          <a:xfrm>
            <a:off x="5867400" y="3276600"/>
            <a:ext cx="220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Screen City</a:t>
            </a:r>
          </a:p>
        </p:txBody>
      </p:sp>
      <p:sp>
        <p:nvSpPr>
          <p:cNvPr id="28707" name="Text Box 35"/>
          <p:cNvSpPr txBox="1">
            <a:spLocks noChangeArrowheads="1"/>
          </p:cNvSpPr>
          <p:nvPr/>
        </p:nvSpPr>
        <p:spPr bwMode="auto">
          <a:xfrm>
            <a:off x="5867400" y="5257800"/>
            <a:ext cx="2514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accent2"/>
                </a:solidFill>
                <a:latin typeface="Times New Roman" pitchFamily="18" charset="0"/>
              </a:rPr>
              <a:t>Screen City</a:t>
            </a:r>
          </a:p>
        </p:txBody>
      </p:sp>
      <p:sp>
        <p:nvSpPr>
          <p:cNvPr id="28708" name="Text Box 36"/>
          <p:cNvSpPr txBox="1">
            <a:spLocks noChangeArrowheads="1"/>
          </p:cNvSpPr>
          <p:nvPr/>
        </p:nvSpPr>
        <p:spPr bwMode="auto">
          <a:xfrm>
            <a:off x="228600" y="4800600"/>
            <a:ext cx="563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=You can buy tickets the most quickly</a:t>
            </a:r>
          </a:p>
        </p:txBody>
      </p:sp>
      <p:pic>
        <p:nvPicPr>
          <p:cNvPr id="28709" name="Section A 1b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4572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87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90071" fill="hold"/>
                                        <p:tgtEl>
                                          <p:spTgt spid="287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709"/>
                  </p:tgtEl>
                </p:cond>
              </p:nextCondLst>
            </p:seq>
            <p:audio>
              <p:cMediaNode>
                <p:cTn id="38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709"/>
                </p:tgtEl>
              </p:cMediaNode>
            </p:audio>
          </p:childTnLst>
        </p:cTn>
      </p:par>
    </p:tnLst>
    <p:bldLst>
      <p:bldP spid="28703" grpId="0" autoUpdateAnimBg="0"/>
      <p:bldP spid="28704" grpId="0" autoUpdateAnimBg="0"/>
      <p:bldP spid="28705" grpId="0" autoUpdateAnimBg="0"/>
      <p:bldP spid="28706" grpId="0" autoUpdateAnimBg="0"/>
      <p:bldP spid="28707" grpId="0" autoUpdateAnimBg="0"/>
      <p:bldP spid="2870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1573330_085934087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838200" y="1219200"/>
            <a:ext cx="7559675" cy="914400"/>
          </a:xfrm>
          <a:prstGeom prst="rect">
            <a:avLst/>
          </a:prstGeom>
          <a:solidFill>
            <a:srgbClr val="CCFFFF">
              <a:alpha val="54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 i="1">
                <a:latin typeface="Times New Roman" pitchFamily="18" charset="0"/>
                <a:ea typeface="New Chn Characters" pitchFamily="2" charset="-122"/>
              </a:rPr>
              <a:t>Let’s compare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0"/>
            <a:ext cx="3995738" cy="2374900"/>
            <a:chOff x="0" y="0"/>
            <a:chExt cx="2086" cy="1706"/>
          </a:xfrm>
        </p:grpSpPr>
        <p:pic>
          <p:nvPicPr>
            <p:cNvPr id="32771" name="Picture 3" descr="OOOPIC_wiplm_200812056b74b46bc23f02c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58" t="4013" b="7980"/>
            <a:stretch>
              <a:fillRect/>
            </a:stretch>
          </p:blipFill>
          <p:spPr bwMode="auto">
            <a:xfrm>
              <a:off x="0" y="0"/>
              <a:ext cx="2086" cy="1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2" name="Text Box 8"/>
            <p:cNvSpPr txBox="1">
              <a:spLocks noChangeArrowheads="1"/>
            </p:cNvSpPr>
            <p:nvPr/>
          </p:nvSpPr>
          <p:spPr bwMode="auto">
            <a:xfrm>
              <a:off x="0" y="0"/>
              <a:ext cx="1905" cy="373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800" b="1">
                  <a:solidFill>
                    <a:srgbClr val="0000CC"/>
                  </a:solidFill>
                  <a:latin typeface="Arial Black" pitchFamily="34" charset="0"/>
                </a:rPr>
                <a:t>Movie World</a:t>
              </a:r>
            </a:p>
          </p:txBody>
        </p:sp>
      </p:grpSp>
      <p:grpSp>
        <p:nvGrpSpPr>
          <p:cNvPr id="32773" name="Group 5"/>
          <p:cNvGrpSpPr>
            <a:grpSpLocks noChangeAspect="1"/>
          </p:cNvGrpSpPr>
          <p:nvPr/>
        </p:nvGrpSpPr>
        <p:grpSpPr bwMode="auto">
          <a:xfrm>
            <a:off x="4356100" y="333375"/>
            <a:ext cx="3313113" cy="1873250"/>
            <a:chOff x="0" y="0"/>
            <a:chExt cx="2293" cy="1362"/>
          </a:xfrm>
        </p:grpSpPr>
        <p:pic>
          <p:nvPicPr>
            <p:cNvPr id="32774" name="Picture 6" descr="图片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93" cy="1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5" name="Picture 21" descr="u=582177666,1374273735&amp;fm=0&amp;gp=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09" r="-6908" b="23926"/>
            <a:stretch>
              <a:fillRect/>
            </a:stretch>
          </p:blipFill>
          <p:spPr bwMode="auto">
            <a:xfrm>
              <a:off x="1044" y="952"/>
              <a:ext cx="318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6" name="Picture 21" descr="u=582177666,1374273735&amp;fm=0&amp;gp=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09" r="-6908" b="23926"/>
            <a:stretch>
              <a:fillRect/>
            </a:stretch>
          </p:blipFill>
          <p:spPr bwMode="auto">
            <a:xfrm>
              <a:off x="1043" y="499"/>
              <a:ext cx="318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7" name="Picture 21" descr="u=582177666,1374273735&amp;fm=0&amp;gp=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09" r="-6908" b="23926"/>
            <a:stretch>
              <a:fillRect/>
            </a:stretch>
          </p:blipFill>
          <p:spPr bwMode="auto">
            <a:xfrm>
              <a:off x="1769" y="499"/>
              <a:ext cx="318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8" name="Picture 21" descr="u=582177666,1374273735&amp;fm=0&amp;gp=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09" r="-6908" b="23926"/>
            <a:stretch>
              <a:fillRect/>
            </a:stretch>
          </p:blipFill>
          <p:spPr bwMode="auto">
            <a:xfrm>
              <a:off x="1407" y="499"/>
              <a:ext cx="318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9" name="Picture 21" descr="u=582177666,1374273735&amp;fm=0&amp;gp=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09" r="-6908" b="23926"/>
            <a:stretch>
              <a:fillRect/>
            </a:stretch>
          </p:blipFill>
          <p:spPr bwMode="auto">
            <a:xfrm>
              <a:off x="1407" y="45"/>
              <a:ext cx="318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80" name="Picture 21" descr="u=582177666,1374273735&amp;fm=0&amp;gp=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09" r="-6908" b="23926"/>
            <a:stretch>
              <a:fillRect/>
            </a:stretch>
          </p:blipFill>
          <p:spPr bwMode="auto">
            <a:xfrm>
              <a:off x="1043" y="45"/>
              <a:ext cx="318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781" name="AutoShape 13"/>
          <p:cNvSpPr>
            <a:spLocks/>
          </p:cNvSpPr>
          <p:nvPr/>
        </p:nvSpPr>
        <p:spPr bwMode="auto">
          <a:xfrm>
            <a:off x="539750" y="4437063"/>
            <a:ext cx="504825" cy="1439862"/>
          </a:xfrm>
          <a:prstGeom prst="leftBrace">
            <a:avLst>
              <a:gd name="adj1" fmla="val 23768"/>
              <a:gd name="adj2" fmla="val 50000"/>
            </a:avLst>
          </a:prstGeom>
          <a:noFill/>
          <a:ln w="3810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395288" y="2420938"/>
            <a:ext cx="8424862" cy="234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endParaRPr lang="zh-CN" altLang="en-US" sz="3600" b="1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— What’s the best movie theater to go to?</a:t>
            </a:r>
            <a:r>
              <a:rPr lang="en-US" altLang="zh-CN" sz="3600" b="1">
                <a:latin typeface="Times New Roman" pitchFamily="18" charset="0"/>
              </a:rPr>
              <a:t> 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zh-CN" altLang="en-US" sz="3600" b="1">
                <a:latin typeface="Times New Roman" pitchFamily="18" charset="0"/>
              </a:rPr>
              <a:t>－ </a:t>
            </a:r>
            <a:r>
              <a:rPr lang="en-US" altLang="zh-CN" sz="3600" b="1">
                <a:latin typeface="Times New Roman" pitchFamily="18" charset="0"/>
              </a:rPr>
              <a:t>Movie World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  </a:t>
            </a:r>
            <a:r>
              <a:rPr lang="en-US" altLang="zh-CN" sz="3600" b="1">
                <a:latin typeface="Times New Roman" pitchFamily="18" charset="0"/>
              </a:rPr>
              <a:t>  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     </a:t>
            </a: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900113" y="4292600"/>
            <a:ext cx="7885112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/>
              <a:t>It has______  _______ ______ ____.</a:t>
            </a:r>
          </a:p>
          <a:p>
            <a:r>
              <a:rPr lang="en-US" altLang="zh-CN" sz="3600" b="1"/>
              <a:t>It has ______ </a:t>
            </a:r>
            <a:r>
              <a:rPr lang="en-US" altLang="zh-CN" sz="4000" b="1"/>
              <a:t>______.</a:t>
            </a:r>
          </a:p>
          <a:p>
            <a:r>
              <a:rPr lang="en-US" altLang="zh-CN" sz="3600" b="1"/>
              <a:t>It has ______ ______ .</a:t>
            </a:r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2268538" y="4292600"/>
            <a:ext cx="64087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the most comfortable seats.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2195513" y="4868863"/>
            <a:ext cx="43926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good service.</a:t>
            </a: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2209800" y="5486400"/>
            <a:ext cx="571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bigger  screens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327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1" grpId="0" animBg="1"/>
      <p:bldP spid="32784" grpId="0" autoUpdateAnimBg="0"/>
      <p:bldP spid="32785" grpId="0" autoUpdateAnimBg="0"/>
      <p:bldP spid="3278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2852738"/>
            <a:ext cx="9144000" cy="338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/>
              <a:t>A: What’s the best movie theater to go to?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CC"/>
                </a:solidFill>
              </a:rPr>
              <a:t>B: Screen City. It’s</a:t>
            </a:r>
            <a:r>
              <a:rPr lang="en-US" altLang="zh-CN" sz="3600" b="1"/>
              <a:t> </a:t>
            </a:r>
            <a:r>
              <a:rPr lang="en-US" altLang="zh-CN" sz="3600" b="1">
                <a:solidFill>
                  <a:srgbClr val="FF0000"/>
                </a:solidFill>
              </a:rPr>
              <a:t>the cheapest</a:t>
            </a:r>
            <a:r>
              <a:rPr lang="en-US" altLang="zh-CN" sz="3600" b="1"/>
              <a:t>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/>
              <a:t>A: But I think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/>
              <a:t>It is _____ _____ _______ near here.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3600" b="1"/>
              <a:t>It has ____ _____ _____.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2679700" y="240665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3600" b="1">
              <a:latin typeface="Times New Roman" pitchFamily="18" charset="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743075" y="111125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3600" b="1">
              <a:latin typeface="Times New Roman" pitchFamily="18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824163" y="132715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3600" b="1">
              <a:latin typeface="Times New Roman" pitchFamily="18" charset="0"/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940425" y="1196975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3600" b="1">
              <a:latin typeface="Times New Roman" pitchFamily="18" charset="0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879475" y="1039813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3600" b="1">
              <a:latin typeface="Times New Roman" pitchFamily="18" charset="0"/>
            </a:endParaRPr>
          </a:p>
        </p:txBody>
      </p:sp>
      <p:pic>
        <p:nvPicPr>
          <p:cNvPr id="34824" name="Picture 8" descr="u=3670761683,471824327&amp;gp=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2374900" cy="166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1331913" y="4868863"/>
            <a:ext cx="4608512" cy="650875"/>
          </a:xfrm>
          <a:prstGeom prst="rect">
            <a:avLst/>
          </a:prstGeom>
          <a:noFill/>
          <a:ln w="9525">
            <a:solidFill>
              <a:srgbClr val="FF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 </a:t>
            </a:r>
            <a:r>
              <a:rPr lang="en-US" altLang="zh-CN" sz="3600" b="1">
                <a:solidFill>
                  <a:srgbClr val="FF0000"/>
                </a:solidFill>
              </a:rPr>
              <a:t>the most popular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1476375" y="5589588"/>
            <a:ext cx="3816350" cy="650875"/>
          </a:xfrm>
          <a:prstGeom prst="rect">
            <a:avLst/>
          </a:prstGeom>
          <a:noFill/>
          <a:ln w="9525">
            <a:solidFill>
              <a:srgbClr val="FF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the best sound.</a:t>
            </a:r>
          </a:p>
        </p:txBody>
      </p:sp>
      <p:pic>
        <p:nvPicPr>
          <p:cNvPr id="34827" name="Picture 11" descr="图片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04813"/>
            <a:ext cx="4752975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8" name="Picture 21" descr="u=582177666,1374273735&amp;fm=0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9" r="-6908" b="23926"/>
          <a:stretch>
            <a:fillRect/>
          </a:stretch>
        </p:blipFill>
        <p:spPr bwMode="auto">
          <a:xfrm>
            <a:off x="5435600" y="2205038"/>
            <a:ext cx="460375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9" name="Picture 21" descr="u=582177666,1374273735&amp;fm=0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9" r="-6908" b="23926"/>
          <a:stretch>
            <a:fillRect/>
          </a:stretch>
        </p:blipFill>
        <p:spPr bwMode="auto">
          <a:xfrm>
            <a:off x="5508625" y="1412875"/>
            <a:ext cx="4603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0" name="Picture 21" descr="u=582177666,1374273735&amp;fm=0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9" r="-6908" b="23926"/>
          <a:stretch>
            <a:fillRect/>
          </a:stretch>
        </p:blipFill>
        <p:spPr bwMode="auto">
          <a:xfrm>
            <a:off x="6948488" y="1341438"/>
            <a:ext cx="4603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1" name="Picture 21" descr="u=582177666,1374273735&amp;fm=0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9" r="-6908" b="23926"/>
          <a:stretch>
            <a:fillRect/>
          </a:stretch>
        </p:blipFill>
        <p:spPr bwMode="auto">
          <a:xfrm>
            <a:off x="6227763" y="1341438"/>
            <a:ext cx="4587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2" name="Picture 21" descr="u=582177666,1374273735&amp;fm=0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9" r="-6908" b="23926"/>
          <a:stretch>
            <a:fillRect/>
          </a:stretch>
        </p:blipFill>
        <p:spPr bwMode="auto">
          <a:xfrm>
            <a:off x="6227763" y="692150"/>
            <a:ext cx="458787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3" name="Picture 21" descr="u=582177666,1374273735&amp;fm=0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9" r="-6908" b="23926"/>
          <a:stretch>
            <a:fillRect/>
          </a:stretch>
        </p:blipFill>
        <p:spPr bwMode="auto">
          <a:xfrm>
            <a:off x="5508625" y="692150"/>
            <a:ext cx="460375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3276600" y="620713"/>
            <a:ext cx="1727200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popular</a:t>
            </a: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3276600" y="1268413"/>
            <a:ext cx="1800225" cy="519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cheap</a:t>
            </a:r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3348038" y="2060575"/>
            <a:ext cx="1511300" cy="5191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sound</a:t>
            </a:r>
          </a:p>
        </p:txBody>
      </p:sp>
      <p:pic>
        <p:nvPicPr>
          <p:cNvPr id="34837" name="Picture 21" descr="u=582177666,1374273735&amp;fm=0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9" r="-6908" b="23926"/>
          <a:stretch>
            <a:fillRect/>
          </a:stretch>
        </p:blipFill>
        <p:spPr bwMode="auto">
          <a:xfrm>
            <a:off x="6948488" y="620713"/>
            <a:ext cx="4603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8" name="Picture 21" descr="u=582177666,1374273735&amp;fm=0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9" r="-6908" b="23926"/>
          <a:stretch>
            <a:fillRect/>
          </a:stretch>
        </p:blipFill>
        <p:spPr bwMode="auto">
          <a:xfrm>
            <a:off x="6227763" y="2205038"/>
            <a:ext cx="4603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9" name="Picture 21" descr="u=582177666,1374273735&amp;fm=0&amp;gp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9" r="-6908" b="23926"/>
          <a:stretch>
            <a:fillRect/>
          </a:stretch>
        </p:blipFill>
        <p:spPr bwMode="auto">
          <a:xfrm>
            <a:off x="6948488" y="2205038"/>
            <a:ext cx="4603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40" name="Text Box 24"/>
          <p:cNvSpPr txBox="1">
            <a:spLocks noChangeArrowheads="1"/>
          </p:cNvSpPr>
          <p:nvPr/>
        </p:nvSpPr>
        <p:spPr bwMode="auto">
          <a:xfrm>
            <a:off x="250825" y="260350"/>
            <a:ext cx="2881313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</a:rPr>
              <a:t>Screen City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 animBg="1" autoUpdateAnimBg="0"/>
      <p:bldP spid="34826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Gif0405_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832225"/>
            <a:ext cx="3887788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WordArt 3"/>
          <p:cNvSpPr>
            <a:spLocks noChangeArrowheads="1" noChangeShapeType="1"/>
          </p:cNvSpPr>
          <p:nvPr/>
        </p:nvSpPr>
        <p:spPr bwMode="auto">
          <a:xfrm>
            <a:off x="228600" y="0"/>
            <a:ext cx="2514600" cy="129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Pairwork</a:t>
            </a:r>
            <a:endParaRPr lang="zh-CN" altLang="en-US" sz="3600" b="1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04800" y="1371600"/>
            <a:ext cx="8839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</a:rPr>
              <a:t>There are three clothes stores. If you want to go shopping, which one do you want to choose?</a:t>
            </a:r>
          </a:p>
        </p:txBody>
      </p:sp>
      <p:pic>
        <p:nvPicPr>
          <p:cNvPr id="35845" name="Picture 5" descr="20123102318271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38400"/>
            <a:ext cx="2895600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6" descr="2012111315195018751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419600"/>
            <a:ext cx="31242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7" descr="F2008042711163765755364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438400"/>
            <a:ext cx="2743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304800" y="4419600"/>
            <a:ext cx="3429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66"/>
                </a:solidFill>
                <a:latin typeface="Times New Roman" pitchFamily="18" charset="0"/>
              </a:rPr>
              <a:t>Miller’s</a:t>
            </a: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3200400" y="6278563"/>
            <a:ext cx="297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66"/>
                </a:solidFill>
                <a:latin typeface="Times New Roman" pitchFamily="18" charset="0"/>
              </a:rPr>
              <a:t>Dream Clothes</a:t>
            </a: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6553200" y="44196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66"/>
                </a:solidFill>
                <a:latin typeface="Times New Roman" pitchFamily="18" charset="0"/>
              </a:rPr>
              <a:t>Blue Moon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295400" y="1905000"/>
            <a:ext cx="754380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</a:rPr>
              <a:t>Good, better, best,</a:t>
            </a:r>
          </a:p>
          <a:p>
            <a:pPr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</a:rPr>
              <a:t>Never let it rest.</a:t>
            </a:r>
          </a:p>
          <a:p>
            <a:pPr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</a:rPr>
              <a:t>Till “good” be “better”,</a:t>
            </a:r>
          </a:p>
          <a:p>
            <a:pPr>
              <a:spcBef>
                <a:spcPct val="50000"/>
              </a:spcBef>
            </a:pPr>
            <a:r>
              <a:rPr lang="en-US" altLang="zh-CN" sz="3600">
                <a:latin typeface="Times New Roman" pitchFamily="18" charset="0"/>
              </a:rPr>
              <a:t>And “better”  “best”.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971568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295400"/>
            <a:ext cx="2084387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 descr="728f4925456d8e30d507424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95400"/>
            <a:ext cx="2209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6096000" y="685800"/>
            <a:ext cx="3048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66"/>
                </a:solidFill>
                <a:latin typeface="Times New Roman" pitchFamily="18" charset="0"/>
              </a:rPr>
              <a:t>Dream Clothes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124200" y="6858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66"/>
                </a:solidFill>
                <a:latin typeface="Times New Roman" pitchFamily="18" charset="0"/>
              </a:rPr>
              <a:t>Blue Moon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685800" y="6858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66"/>
                </a:solidFill>
                <a:latin typeface="Times New Roman" pitchFamily="18" charset="0"/>
              </a:rPr>
              <a:t>Miller’s</a:t>
            </a: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6096000" y="4038600"/>
            <a:ext cx="19812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Service</a:t>
            </a:r>
          </a:p>
          <a:p>
            <a:r>
              <a:rPr lang="zh-CN" altLang="en-US" sz="2000" b="1">
                <a:solidFill>
                  <a:srgbClr val="0000FF"/>
                </a:solidFill>
                <a:latin typeface="Times New Roman" pitchFamily="18" charset="0"/>
              </a:rPr>
              <a:t>（服务）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81000" y="152400"/>
            <a:ext cx="853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</a:rPr>
              <a:t>Which clothes store do you like best?</a:t>
            </a:r>
          </a:p>
        </p:txBody>
      </p:sp>
      <p:pic>
        <p:nvPicPr>
          <p:cNvPr id="36873" name="Picture 9" descr="0b66981db171b285af8c9f705a8e_726_96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178593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10" descr="Redocn_2012032607521728[1]_副本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828800"/>
            <a:ext cx="10985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5" name="Picture 11" descr="Weda200A[1]_副本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725" y="1828800"/>
            <a:ext cx="9302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6172200" y="49530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good</a:t>
            </a:r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6172200" y="57150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bad</a:t>
            </a:r>
          </a:p>
        </p:txBody>
      </p:sp>
      <p:pic>
        <p:nvPicPr>
          <p:cNvPr id="36878" name="Picture 14" descr="2007620153653387_1[1]_副本_副本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6000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457200" y="4114800"/>
            <a:ext cx="15240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Quality</a:t>
            </a:r>
            <a:r>
              <a:rPr lang="zh-CN" altLang="en-US" sz="2000" b="1">
                <a:solidFill>
                  <a:srgbClr val="0000FF"/>
                </a:solidFill>
                <a:latin typeface="Times New Roman" pitchFamily="18" charset="0"/>
              </a:rPr>
              <a:t>（质量）</a:t>
            </a:r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533400" y="49530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good</a:t>
            </a: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609600" y="57150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bad</a:t>
            </a:r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1066800" y="35052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Times New Roman" pitchFamily="18" charset="0"/>
              </a:rPr>
              <a:t>130</a:t>
            </a:r>
            <a:r>
              <a:rPr lang="zh-CN" altLang="en-US" sz="2400" b="1">
                <a:latin typeface="Times New Roman" pitchFamily="18" charset="0"/>
              </a:rPr>
              <a:t>￥</a:t>
            </a:r>
          </a:p>
        </p:txBody>
      </p:sp>
      <p:sp>
        <p:nvSpPr>
          <p:cNvPr id="36883" name="Text Box 19"/>
          <p:cNvSpPr txBox="1">
            <a:spLocks noChangeArrowheads="1"/>
          </p:cNvSpPr>
          <p:nvPr/>
        </p:nvSpPr>
        <p:spPr bwMode="auto">
          <a:xfrm>
            <a:off x="3733800" y="35052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Times New Roman" pitchFamily="18" charset="0"/>
              </a:rPr>
              <a:t>200</a:t>
            </a:r>
            <a:r>
              <a:rPr lang="zh-CN" altLang="en-US" sz="2400" b="1">
                <a:latin typeface="Times New Roman" pitchFamily="18" charset="0"/>
              </a:rPr>
              <a:t>￥</a:t>
            </a:r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6705600" y="34290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Times New Roman" pitchFamily="18" charset="0"/>
              </a:rPr>
              <a:t>150</a:t>
            </a:r>
            <a:r>
              <a:rPr lang="zh-CN" altLang="en-US" sz="2400" b="1">
                <a:latin typeface="Times New Roman" pitchFamily="18" charset="0"/>
              </a:rPr>
              <a:t>￥</a:t>
            </a:r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3352800" y="4114800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Price</a:t>
            </a:r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3352800" y="49530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cheap</a:t>
            </a:r>
          </a:p>
        </p:txBody>
      </p: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3276600" y="5715000"/>
            <a:ext cx="2514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expensive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 autoUpdateAnimBg="0"/>
      <p:bldP spid="36876" grpId="0" autoUpdateAnimBg="0"/>
      <p:bldP spid="36877" grpId="0" autoUpdateAnimBg="0"/>
      <p:bldP spid="36879" grpId="0" autoUpdateAnimBg="0"/>
      <p:bldP spid="36880" grpId="0" autoUpdateAnimBg="0"/>
      <p:bldP spid="36881" grpId="0" autoUpdateAnimBg="0"/>
      <p:bldP spid="36885" grpId="0" autoUpdateAnimBg="0"/>
      <p:bldP spid="36886" grpId="0" autoUpdateAnimBg="0"/>
      <p:bldP spid="3688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1" name="WordArt 9"/>
          <p:cNvSpPr>
            <a:spLocks noChangeArrowheads="1" noChangeShapeType="1" noTextEdit="1"/>
          </p:cNvSpPr>
          <p:nvPr/>
        </p:nvSpPr>
        <p:spPr bwMode="auto">
          <a:xfrm>
            <a:off x="685800" y="152400"/>
            <a:ext cx="2362200" cy="1524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Example</a:t>
            </a:r>
            <a:endParaRPr lang="zh-CN" altLang="en-US" sz="3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1143000" y="1524000"/>
            <a:ext cx="7086600" cy="43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A: It’s’ Sunday tomorrow. Let’s go shopping.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B: That’s a good idea. I want to buy some clothes.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A: What do you think is the best clothes store?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B: I think Miller’s is the best. It has </a:t>
            </a:r>
            <a:r>
              <a:rPr lang="en-US" altLang="zh-CN" sz="2800">
                <a:solidFill>
                  <a:srgbClr val="FF0066"/>
                </a:solidFill>
                <a:latin typeface="Times New Roman" pitchFamily="18" charset="0"/>
              </a:rPr>
              <a:t>the best clothes</a:t>
            </a:r>
            <a:r>
              <a:rPr lang="en-US" altLang="zh-CN" sz="2800">
                <a:latin typeface="Times New Roman" pitchFamily="18" charset="0"/>
              </a:rPr>
              <a:t>. And it is </a:t>
            </a:r>
            <a:r>
              <a:rPr lang="en-US" altLang="zh-CN" sz="2800">
                <a:solidFill>
                  <a:srgbClr val="FF0066"/>
                </a:solidFill>
                <a:latin typeface="Times New Roman" pitchFamily="18" charset="0"/>
              </a:rPr>
              <a:t>the cheapest</a:t>
            </a:r>
            <a:r>
              <a:rPr lang="en-US" altLang="zh-CN" sz="2800"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</a:rPr>
              <a:t>A: I like Blue Moon, because it has </a:t>
            </a:r>
            <a:r>
              <a:rPr lang="en-US" altLang="zh-CN" sz="2800">
                <a:solidFill>
                  <a:srgbClr val="FF0066"/>
                </a:solidFill>
                <a:latin typeface="Times New Roman" pitchFamily="18" charset="0"/>
              </a:rPr>
              <a:t>the best service.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457200" y="2209800"/>
            <a:ext cx="7620000" cy="71564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200000"/>
              </a:lnSpc>
              <a:buFont typeface="Arial" pitchFamily="34" charset="0"/>
              <a:buAutoNum type="arabicPeriod"/>
            </a:pPr>
            <a:r>
              <a:rPr lang="en-US" altLang="zh-CN" sz="3400" b="1" i="1">
                <a:latin typeface="Times New Roman" pitchFamily="18" charset="0"/>
              </a:rPr>
              <a:t>Finish the exercises by yourself.</a:t>
            </a:r>
          </a:p>
          <a:p>
            <a:pPr>
              <a:lnSpc>
                <a:spcPct val="200000"/>
              </a:lnSpc>
              <a:buFont typeface="Arial" pitchFamily="34" charset="0"/>
              <a:buAutoNum type="arabicPeriod"/>
            </a:pPr>
            <a:r>
              <a:rPr lang="en-US" altLang="zh-CN" sz="3200" b="1" i="1">
                <a:latin typeface="Times New Roman" pitchFamily="18" charset="0"/>
              </a:rPr>
              <a:t> Do a survey about the best supermarket in your town.</a:t>
            </a:r>
          </a:p>
          <a:p>
            <a:pPr>
              <a:lnSpc>
                <a:spcPct val="200000"/>
              </a:lnSpc>
            </a:pPr>
            <a:endParaRPr lang="en-US" altLang="zh-CN" sz="3200" b="1" i="1">
              <a:latin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3400" b="1" i="1">
              <a:latin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3400" b="1" i="1">
              <a:latin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zh-CN" altLang="en-US" sz="3400" b="1" i="1">
              <a:latin typeface="Times New Roman" pitchFamily="18" charset="0"/>
            </a:endParaRPr>
          </a:p>
        </p:txBody>
      </p:sp>
      <p:sp>
        <p:nvSpPr>
          <p:cNvPr id="39939" name="WordArt 3"/>
          <p:cNvSpPr>
            <a:spLocks noChangeArrowheads="1" noChangeShapeType="1"/>
          </p:cNvSpPr>
          <p:nvPr/>
        </p:nvSpPr>
        <p:spPr bwMode="auto">
          <a:xfrm>
            <a:off x="914400" y="685800"/>
            <a:ext cx="3457575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新魏"/>
                <a:ea typeface="华文新魏"/>
              </a:rPr>
              <a:t>Homework</a:t>
            </a:r>
            <a:endParaRPr lang="zh-CN" alt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华文新魏"/>
              <a:ea typeface="华文新魏"/>
            </a:endParaRPr>
          </a:p>
        </p:txBody>
      </p:sp>
      <p:pic>
        <p:nvPicPr>
          <p:cNvPr id="39940" name="Picture 18" descr="小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8600"/>
            <a:ext cx="169545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905000"/>
            <a:ext cx="8424863" cy="4176713"/>
          </a:xfrm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4800" b="1" i="1">
                <a:solidFill>
                  <a:srgbClr val="FF0000"/>
                </a:solidFill>
              </a:rPr>
              <a:t>Thank you for listening!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4800" b="1" i="1">
                <a:solidFill>
                  <a:srgbClr val="FF0000"/>
                </a:solidFill>
              </a:rPr>
              <a:t>Bye-bye!</a:t>
            </a:r>
            <a:endParaRPr lang="zh-CN" altLang="en-US" sz="4800" b="1" i="1">
              <a:solidFill>
                <a:srgbClr val="FF0000"/>
              </a:solidFill>
            </a:endParaRPr>
          </a:p>
        </p:txBody>
      </p:sp>
      <p:pic>
        <p:nvPicPr>
          <p:cNvPr id="41987" name="sleeping_child.mp3" descr="sleeping_chil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75" y="64531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audio>
              <p:cMediaNode>
                <p:cTn id="2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8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0" y="476250"/>
            <a:ext cx="24114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itchFamily="18" charset="0"/>
              </a:rPr>
              <a:t>               </a:t>
            </a:r>
          </a:p>
        </p:txBody>
      </p:sp>
      <p:sp>
        <p:nvSpPr>
          <p:cNvPr id="13315" name="Text Box 12"/>
          <p:cNvSpPr txBox="1">
            <a:spLocks noChangeArrowheads="1"/>
          </p:cNvSpPr>
          <p:nvPr/>
        </p:nvSpPr>
        <p:spPr bwMode="auto">
          <a:xfrm>
            <a:off x="838200" y="609600"/>
            <a:ext cx="568801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FF0066"/>
                </a:solidFill>
                <a:latin typeface="RockoUltraFLF" charset="0"/>
              </a:rPr>
              <a:t>GOOD ,  BETTER,   BEST</a:t>
            </a:r>
          </a:p>
        </p:txBody>
      </p:sp>
      <p:sp>
        <p:nvSpPr>
          <p:cNvPr id="13316" name="Text Box 14"/>
          <p:cNvSpPr txBox="1">
            <a:spLocks noChangeArrowheads="1"/>
          </p:cNvSpPr>
          <p:nvPr/>
        </p:nvSpPr>
        <p:spPr bwMode="auto">
          <a:xfrm>
            <a:off x="1042988" y="6154738"/>
            <a:ext cx="3384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en-US" sz="3600" b="1">
              <a:latin typeface="Times New Roman" pitchFamily="18" charset="0"/>
            </a:endParaRPr>
          </a:p>
        </p:txBody>
      </p:sp>
      <p:sp>
        <p:nvSpPr>
          <p:cNvPr id="13317" name="Rectangle 15"/>
          <p:cNvSpPr>
            <a:spLocks noChangeArrowheads="1"/>
          </p:cNvSpPr>
          <p:nvPr/>
        </p:nvSpPr>
        <p:spPr bwMode="auto">
          <a:xfrm>
            <a:off x="0" y="5805488"/>
            <a:ext cx="860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318" name="Text Box 16"/>
          <p:cNvSpPr txBox="1">
            <a:spLocks noChangeArrowheads="1"/>
          </p:cNvSpPr>
          <p:nvPr/>
        </p:nvSpPr>
        <p:spPr bwMode="auto">
          <a:xfrm>
            <a:off x="381000" y="1524000"/>
            <a:ext cx="7767638" cy="405765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</a:pPr>
            <a:endParaRPr lang="zh-CN" altLang="en-US" sz="3600" b="1">
              <a:solidFill>
                <a:srgbClr val="FF0066"/>
              </a:solidFill>
              <a:latin typeface="RockoUltraFLF" charset="0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  <a:latin typeface="RockoUltraFLF" charset="0"/>
              </a:rPr>
              <a:t>Remember:</a:t>
            </a:r>
          </a:p>
          <a:p>
            <a:pPr>
              <a:lnSpc>
                <a:spcPct val="160000"/>
              </a:lnSpc>
              <a:spcBef>
                <a:spcPct val="50000"/>
              </a:spcBef>
            </a:pPr>
            <a:r>
              <a:rPr lang="en-US" altLang="zh-CN" sz="3600" b="1" i="1">
                <a:solidFill>
                  <a:srgbClr val="000099"/>
                </a:solidFill>
                <a:latin typeface="Comic Sans MS" pitchFamily="66" charset="0"/>
              </a:rPr>
              <a:t>We should try to do everything the best ,not the worst.(</a:t>
            </a:r>
            <a:r>
              <a:rPr lang="zh-CN" altLang="en-US" sz="3600" b="1" i="1">
                <a:solidFill>
                  <a:srgbClr val="000099"/>
                </a:solidFill>
                <a:latin typeface="Comic Sans MS" pitchFamily="66" charset="0"/>
              </a:rPr>
              <a:t>尽力把所有事情做到最好</a:t>
            </a:r>
            <a:r>
              <a:rPr lang="en-US" altLang="zh-CN" sz="3600" b="1" i="1">
                <a:solidFill>
                  <a:srgbClr val="000099"/>
                </a:solidFill>
                <a:latin typeface="Comic Sans MS" pitchFamily="66" charset="0"/>
              </a:rPr>
              <a:t>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39975" y="3933825"/>
            <a:ext cx="6400800" cy="863600"/>
          </a:xfrm>
        </p:spPr>
        <p:txBody>
          <a:bodyPr/>
          <a:lstStyle/>
          <a:p>
            <a:r>
              <a:rPr lang="en-US" altLang="zh-CN" b="1"/>
              <a:t>This apple is </a:t>
            </a:r>
            <a:r>
              <a:rPr lang="en-US" altLang="zh-CN" b="1">
                <a:solidFill>
                  <a:srgbClr val="FF00FF"/>
                </a:solidFill>
              </a:rPr>
              <a:t>the</a:t>
            </a:r>
            <a:r>
              <a:rPr lang="en-US" altLang="zh-CN" b="1"/>
              <a:t> </a:t>
            </a:r>
            <a:r>
              <a:rPr lang="en-US" altLang="zh-CN" b="1">
                <a:solidFill>
                  <a:srgbClr val="FF0000"/>
                </a:solidFill>
              </a:rPr>
              <a:t>biggest of all</a:t>
            </a:r>
            <a:r>
              <a:rPr lang="en-US" altLang="zh-CN"/>
              <a:t>.</a:t>
            </a:r>
          </a:p>
        </p:txBody>
      </p:sp>
      <p:pic>
        <p:nvPicPr>
          <p:cNvPr id="15363" name="Picture 3" descr="苹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375"/>
            <a:ext cx="2655888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苹果"/>
          <p:cNvPicPr>
            <a:picLocks noChangeAspect="1" noChangeArrowheads="1"/>
          </p:cNvPicPr>
          <p:nvPr>
            <p:ph type="ctr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59113" y="1125538"/>
            <a:ext cx="2305050" cy="2305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5" name="Picture 5" descr="苹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0"/>
            <a:ext cx="1579562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516688" y="1844675"/>
            <a:ext cx="14398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big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148263" y="2924175"/>
            <a:ext cx="21605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</a:rPr>
              <a:t>bigger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1" build="p" autoUpdateAnimBg="0"/>
      <p:bldP spid="15367" grpId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钢笔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7780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79388" y="1557338"/>
            <a:ext cx="15509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66"/>
                </a:solidFill>
              </a:rPr>
              <a:t>30 yuan</a:t>
            </a:r>
            <a:r>
              <a:rPr lang="en-US" altLang="zh-CN" sz="2800"/>
              <a:t> </a:t>
            </a:r>
          </a:p>
        </p:txBody>
      </p:sp>
      <p:pic>
        <p:nvPicPr>
          <p:cNvPr id="16388" name="Picture 4" descr="钢笔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2178050"/>
            <a:ext cx="1778000" cy="1257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89" name="Picture 5" descr="钢笔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149725"/>
            <a:ext cx="17780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39750" y="3500438"/>
            <a:ext cx="127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50 yuan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39750" y="5589588"/>
            <a:ext cx="1651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100 yuan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008188" y="4868863"/>
            <a:ext cx="71358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accent2"/>
                </a:solidFill>
              </a:rPr>
              <a:t>This  pen is </a:t>
            </a:r>
            <a:r>
              <a:rPr lang="en-US" altLang="zh-CN" sz="2800">
                <a:solidFill>
                  <a:srgbClr val="FF00FF"/>
                </a:solidFill>
              </a:rPr>
              <a:t>the</a:t>
            </a:r>
            <a:r>
              <a:rPr lang="en-US" altLang="zh-CN" sz="2800">
                <a:solidFill>
                  <a:schemeClr val="accent2"/>
                </a:solidFill>
              </a:rPr>
              <a:t> </a:t>
            </a:r>
            <a:r>
              <a:rPr lang="en-US" altLang="zh-CN" sz="2800">
                <a:solidFill>
                  <a:srgbClr val="FF0000"/>
                </a:solidFill>
              </a:rPr>
              <a:t>most expensive of the three</a:t>
            </a:r>
            <a:r>
              <a:rPr lang="en-US" altLang="zh-CN"/>
              <a:t>.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635375" y="549275"/>
            <a:ext cx="20113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expensive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3419475" y="2852738"/>
            <a:ext cx="3048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more expensive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99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utoUpdateAnimBg="0"/>
      <p:bldP spid="1639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0" y="1905000"/>
            <a:ext cx="6011863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4400" b="1" i="1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He’s </a:t>
            </a:r>
            <a:r>
              <a:rPr lang="en-US" altLang="zh-CN" sz="44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the most popular</a:t>
            </a:r>
            <a:r>
              <a:rPr lang="en-US" altLang="zh-CN" sz="4400" b="1" i="1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actor, and he’s famous for playing Chinese kung fu.</a:t>
            </a:r>
          </a:p>
        </p:txBody>
      </p:sp>
      <p:sp>
        <p:nvSpPr>
          <p:cNvPr id="18435" name="灯片编号占位符 2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/>
            <a:fld id="{B9AD91FA-F691-4548-B407-FF4213A7ABB9}" type="slidenum">
              <a:rPr lang="zh-CN" altLang="en-US" sz="1400"/>
              <a:pPr algn="r"/>
              <a:t>6</a:t>
            </a:fld>
            <a:endParaRPr lang="en-US" altLang="zh-CN" sz="1400"/>
          </a:p>
        </p:txBody>
      </p:sp>
      <p:pic>
        <p:nvPicPr>
          <p:cNvPr id="18436" name="Picture 3" descr="9724543000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200400"/>
            <a:ext cx="3352800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3757613" y="6096000"/>
            <a:ext cx="538638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the most popular actor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447800" y="30480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993300"/>
                </a:solidFill>
                <a:latin typeface="Times New Roman" pitchFamily="18" charset="0"/>
              </a:rPr>
              <a:t>Guessing game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1219200"/>
            <a:ext cx="69342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000" b="1" i="1">
                <a:solidFill>
                  <a:srgbClr val="FF3300"/>
                </a:solidFill>
                <a:latin typeface="Times New Roman" pitchFamily="18" charset="0"/>
              </a:rPr>
              <a:t>He is </a:t>
            </a:r>
            <a:r>
              <a:rPr lang="en-US" altLang="zh-CN" sz="4000" b="1" i="1">
                <a:solidFill>
                  <a:schemeClr val="tx2"/>
                </a:solidFill>
                <a:latin typeface="Times New Roman" pitchFamily="18" charset="0"/>
              </a:rPr>
              <a:t>the tallest</a:t>
            </a:r>
            <a:r>
              <a:rPr lang="en-US" altLang="zh-CN" sz="4000" b="1" i="1">
                <a:solidFill>
                  <a:srgbClr val="FF3300"/>
                </a:solidFill>
                <a:latin typeface="Times New Roman" pitchFamily="18" charset="0"/>
              </a:rPr>
              <a:t> basketball </a:t>
            </a:r>
          </a:p>
          <a:p>
            <a:endParaRPr lang="en-US" altLang="zh-CN" sz="4000" b="1" i="1">
              <a:solidFill>
                <a:srgbClr val="FF3300"/>
              </a:solidFill>
              <a:latin typeface="Times New Roman" pitchFamily="18" charset="0"/>
            </a:endParaRPr>
          </a:p>
          <a:p>
            <a:r>
              <a:rPr lang="en-US" altLang="zh-CN" sz="4000" b="1" i="1">
                <a:solidFill>
                  <a:srgbClr val="FF3300"/>
                </a:solidFill>
                <a:latin typeface="Times New Roman" pitchFamily="18" charset="0"/>
              </a:rPr>
              <a:t>player in China .</a:t>
            </a:r>
          </a:p>
        </p:txBody>
      </p:sp>
      <p:sp>
        <p:nvSpPr>
          <p:cNvPr id="19459" name="灯片编号占位符 3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/>
            <a:fld id="{531B708B-B2D2-4658-A597-DD3F223AD603}" type="slidenum">
              <a:rPr lang="zh-CN" altLang="en-US" sz="1400"/>
              <a:pPr algn="r"/>
              <a:t>7</a:t>
            </a:fld>
            <a:endParaRPr lang="en-US" altLang="zh-CN" sz="1400"/>
          </a:p>
        </p:txBody>
      </p:sp>
      <p:pic>
        <p:nvPicPr>
          <p:cNvPr id="19460" name="Picture 9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13075"/>
            <a:ext cx="3810000" cy="283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362200" y="5867400"/>
            <a:ext cx="7391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the tallest basketball player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6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533400"/>
            <a:ext cx="9001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000" b="1" i="1">
                <a:latin typeface="Verdana" pitchFamily="34" charset="0"/>
              </a:rPr>
              <a:t>It is </a:t>
            </a:r>
            <a:r>
              <a:rPr lang="en-US" altLang="zh-CN" sz="4000" b="1" i="1">
                <a:solidFill>
                  <a:srgbClr val="FF0000"/>
                </a:solidFill>
                <a:latin typeface="Verdana" pitchFamily="34" charset="0"/>
              </a:rPr>
              <a:t>the longest</a:t>
            </a:r>
            <a:r>
              <a:rPr lang="en-US" altLang="zh-CN" sz="4000" b="1" i="1">
                <a:latin typeface="Verdana" pitchFamily="34" charset="0"/>
              </a:rPr>
              <a:t> wall in China.</a:t>
            </a: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0" y="1905000"/>
            <a:ext cx="7019925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 i="1">
                <a:latin typeface="Verdana" pitchFamily="34" charset="0"/>
              </a:rPr>
              <a:t>It is </a:t>
            </a:r>
            <a:r>
              <a:rPr lang="zh-CN" altLang="en-US" sz="4000" b="1" i="1">
                <a:solidFill>
                  <a:srgbClr val="FF0000"/>
                </a:solidFill>
                <a:latin typeface="Verdana" pitchFamily="34" charset="0"/>
              </a:rPr>
              <a:t>the biggest</a:t>
            </a:r>
            <a:r>
              <a:rPr lang="zh-CN" altLang="en-US" sz="4000" b="1" i="1">
                <a:latin typeface="Verdana" pitchFamily="34" charset="0"/>
              </a:rPr>
              <a:t> square in China.</a:t>
            </a:r>
          </a:p>
          <a:p>
            <a:endParaRPr lang="en-GB" altLang="en-US" sz="4000" b="1" i="1">
              <a:latin typeface="Verdana" pitchFamily="34" charset="0"/>
            </a:endParaRPr>
          </a:p>
          <a:p>
            <a:endParaRPr lang="en-GB" altLang="en-US" sz="4000" b="1" i="1">
              <a:latin typeface="Verdana" pitchFamily="34" charset="0"/>
            </a:endParaRPr>
          </a:p>
          <a:p>
            <a:endParaRPr lang="zh-CN" altLang="en-US" sz="4000" b="1" i="1">
              <a:latin typeface="Verdana" pitchFamily="34" charset="0"/>
            </a:endParaRPr>
          </a:p>
        </p:txBody>
      </p:sp>
      <p:pic>
        <p:nvPicPr>
          <p:cNvPr id="20484" name="Picture 4" descr="a6ee9c97c9e61e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362200"/>
            <a:ext cx="2981325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aeca1d09cf5cae65_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34036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Rot="1" noChangeArrowheads="1"/>
          </p:cNvSpPr>
          <p:nvPr/>
        </p:nvSpPr>
        <p:spPr bwMode="auto">
          <a:xfrm>
            <a:off x="539750" y="549275"/>
            <a:ext cx="8027988" cy="158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altLang="zh-CN" sz="4400" b="1" i="1">
                <a:latin typeface="Comic Sans MS" pitchFamily="66" charset="0"/>
              </a:rPr>
              <a:t>Discuss</a:t>
            </a:r>
            <a:r>
              <a:rPr lang="en-US" altLang="zh-CN" sz="4800" b="1" i="1"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>
                <a:latin typeface="Comic Sans MS" pitchFamily="66" charset="0"/>
              </a:rPr>
              <a:t>      </a:t>
            </a:r>
            <a:r>
              <a:rPr lang="en-US" altLang="zh-CN" sz="3600" b="1">
                <a:latin typeface="Times New Roman" pitchFamily="18" charset="0"/>
              </a:rPr>
              <a:t>Do you like to go to the movies?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>
                <a:latin typeface="Times New Roman" pitchFamily="18" charset="0"/>
              </a:rPr>
              <a:t>         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>
                <a:latin typeface="Times New Roman" pitchFamily="18" charset="0"/>
              </a:rPr>
              <a:t>          </a:t>
            </a:r>
            <a:endParaRPr lang="en-US" altLang="zh-CN" sz="3600" b="1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>
                <a:latin typeface="Comic Sans MS" pitchFamily="66" charset="0"/>
              </a:rPr>
              <a:t>   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784975" y="51562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 i="1">
              <a:latin typeface="Times New Roman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900113" y="2349500"/>
            <a:ext cx="6840537" cy="1465263"/>
          </a:xfrm>
          <a:prstGeom prst="rect">
            <a:avLst/>
          </a:prstGeom>
          <a:solidFill>
            <a:srgbClr val="FFCCFF">
              <a:alpha val="54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6600FF"/>
                </a:solidFill>
                <a:latin typeface="Trebuchet MS" pitchFamily="34" charset="0"/>
                <a:ea typeface="New Chn Characters" pitchFamily="2" charset="-122"/>
              </a:rPr>
              <a:t>Who do you want to go with?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6600FF"/>
                </a:solidFill>
                <a:latin typeface="Trebuchet MS" pitchFamily="34" charset="0"/>
                <a:ea typeface="New Chn Characters" pitchFamily="2" charset="-122"/>
              </a:rPr>
              <a:t>Why?</a:t>
            </a:r>
          </a:p>
        </p:txBody>
      </p:sp>
      <p:grpSp>
        <p:nvGrpSpPr>
          <p:cNvPr id="21509" name="Group 5"/>
          <p:cNvGrpSpPr>
            <a:grpSpLocks/>
          </p:cNvGrpSpPr>
          <p:nvPr/>
        </p:nvGrpSpPr>
        <p:grpSpPr bwMode="auto">
          <a:xfrm>
            <a:off x="755650" y="3292475"/>
            <a:ext cx="7632700" cy="3565525"/>
            <a:chOff x="0" y="0"/>
            <a:chExt cx="4808" cy="2246"/>
          </a:xfrm>
        </p:grpSpPr>
        <p:pic>
          <p:nvPicPr>
            <p:cNvPr id="21510" name="Picture 6" descr="u=2809048437,311699256&amp;fm=0&amp;gp=0_副本_副本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0" y="0"/>
              <a:ext cx="3538" cy="2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511" name="Group 7"/>
            <p:cNvGrpSpPr>
              <a:grpSpLocks/>
            </p:cNvGrpSpPr>
            <p:nvPr/>
          </p:nvGrpSpPr>
          <p:grpSpPr bwMode="auto">
            <a:xfrm>
              <a:off x="0" y="812"/>
              <a:ext cx="1294" cy="726"/>
              <a:chOff x="0" y="0"/>
              <a:chExt cx="1815" cy="1298"/>
            </a:xfrm>
          </p:grpSpPr>
          <p:pic>
            <p:nvPicPr>
              <p:cNvPr id="21512" name="Picture 8" descr="2457331_121255187078_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731" t="36180" r="5045" b="38245"/>
              <a:stretch>
                <a:fillRect/>
              </a:stretch>
            </p:blipFill>
            <p:spPr bwMode="auto">
              <a:xfrm>
                <a:off x="0" y="0"/>
                <a:ext cx="1815" cy="1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13" name="WordArt 9"/>
              <p:cNvSpPr>
                <a:spLocks noChangeArrowheads="1" noChangeShapeType="1"/>
              </p:cNvSpPr>
              <p:nvPr/>
            </p:nvSpPr>
            <p:spPr bwMode="auto">
              <a:xfrm>
                <a:off x="318" y="499"/>
                <a:ext cx="720" cy="44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altLang="zh-CN" sz="3600" b="1">
                    <a:solidFill>
                      <a:srgbClr val="00FFFF"/>
                    </a:solidFill>
                    <a:effectLst>
                      <a:outerShdw dist="35921" dir="2700000" algn="ctr" rotWithShape="0">
                        <a:srgbClr val="C0C0C0">
                          <a:alpha val="79999"/>
                        </a:srgbClr>
                      </a:outerShdw>
                    </a:effectLst>
                    <a:latin typeface="Bookman Old Style"/>
                  </a:rPr>
                  <a:t>guests</a:t>
                </a:r>
              </a:p>
              <a:p>
                <a:pPr algn="ctr"/>
                <a:r>
                  <a:rPr lang="zh-CN" altLang="en-US" sz="3600" b="1">
                    <a:solidFill>
                      <a:srgbClr val="00FFFF"/>
                    </a:solidFill>
                    <a:effectLst>
                      <a:outerShdw dist="35921" dir="2700000" algn="ctr" rotWithShape="0">
                        <a:srgbClr val="C0C0C0">
                          <a:alpha val="79999"/>
                        </a:srgbClr>
                      </a:outerShdw>
                    </a:effectLst>
                    <a:latin typeface="Bookman Old Style"/>
                  </a:rPr>
                  <a:t>嘉宾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谈古论今">
  <a:themeElements>
    <a:clrScheme name="谈古论今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谈古论今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谈古论今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谈古论今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谈古论今 3">
        <a:dk1>
          <a:srgbClr val="000000"/>
        </a:dk1>
        <a:lt1>
          <a:srgbClr val="FFFFCC"/>
        </a:lt1>
        <a:dk2>
          <a:srgbClr val="808000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谈古论今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谈古论今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谈古论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谈古论今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默认设计模板_4">
  <a:themeElements>
    <a:clrScheme name="默认设计模板_4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_4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_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默认设计模板">
  <a:themeElements>
    <a:clrScheme name="3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3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Pages>0</Pages>
  <Words>655</Words>
  <Characters>0</Characters>
  <Application>Microsoft Office PowerPoint</Application>
  <DocSecurity>0</DocSecurity>
  <PresentationFormat>全屏显示(4:3)</PresentationFormat>
  <Lines>0</Lines>
  <Paragraphs>165</Paragraphs>
  <Slides>23</Slides>
  <Notes>3</Notes>
  <HiddenSlides>0</HiddenSlides>
  <MMClips>2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23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RockoUltraFLF</vt:lpstr>
      <vt:lpstr>Comic Sans MS</vt:lpstr>
      <vt:lpstr>Verdana</vt:lpstr>
      <vt:lpstr>Trebuchet MS</vt:lpstr>
      <vt:lpstr>New Chn Characters</vt:lpstr>
      <vt:lpstr>黑体</vt:lpstr>
      <vt:lpstr>Kingsoft Phonetic Plain</vt:lpstr>
      <vt:lpstr>GWIPA</vt:lpstr>
      <vt:lpstr>Arial Black</vt:lpstr>
      <vt:lpstr>默认设计模板</vt:lpstr>
      <vt:lpstr>1_默认设计模板</vt:lpstr>
      <vt:lpstr>Watermark</vt:lpstr>
      <vt:lpstr>2_默认设计模板</vt:lpstr>
      <vt:lpstr>谈古论今</vt:lpstr>
      <vt:lpstr>默认设计模板_4</vt:lpstr>
      <vt:lpstr>3_默认设计模板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Which is  important to you?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user</cp:lastModifiedBy>
  <cp:revision>25</cp:revision>
  <dcterms:created xsi:type="dcterms:W3CDTF">2013-10-10T23:35:42Z</dcterms:created>
  <dcterms:modified xsi:type="dcterms:W3CDTF">2015-08-12T06:37:02Z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2052-9.1.0.4369</vt:lpwstr>
  </property>
</Properties>
</file>